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96" r:id="rId31"/>
    <p:sldId id="286" r:id="rId32"/>
    <p:sldId id="285" r:id="rId33"/>
    <p:sldId id="288" r:id="rId34"/>
    <p:sldId id="283" r:id="rId35"/>
    <p:sldId id="294" r:id="rId36"/>
    <p:sldId id="295" r:id="rId37"/>
    <p:sldId id="297"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ayN7MTB/e1wStO/LZ+MCJtzn6o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6400"/>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8AF2E-EE0E-43D5-96EA-C376AFDB2CCF}" v="1170" dt="2022-10-03T12:31:48.158"/>
    <p1510:client id="{8CCB675E-F6C0-4BD2-9B0D-0C6D9A933118}" v="44" dt="2022-10-03T11:59:52.887"/>
    <p1510:client id="{96B54963-0BD4-E88D-8687-4C92FF954000}" v="2" dt="2022-10-03T11:36:38.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Greetings Class of 2023! My name is Mrs. Crutcher and I am the A-CL alpha counselor.  Today you will have the opportunity to review your graduation checklist and review your transcript.  The transcript shared with you today was printed prior to Friday, September 30 when the new rankings were shared.  Please email me and I will be more than happy to share that information with you.  You will be able to keep the transcript, however; the graduation checklist will need to be returned to a counselor after today’s presentation.  This presentation will provide you with a wealth of information pertinent to your Senior journey.  Let’s beginning by introducing Athens Dynamic School Counseling Team.  </a:t>
            </a:r>
            <a:endParaRPr/>
          </a:p>
        </p:txBody>
      </p:sp>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42"/>
          <p:cNvGrpSpPr/>
          <p:nvPr/>
        </p:nvGrpSpPr>
        <p:grpSpPr>
          <a:xfrm>
            <a:off x="0" y="-8467"/>
            <a:ext cx="12192000" cy="6866467"/>
            <a:chOff x="0" y="-8467"/>
            <a:chExt cx="12192000" cy="6866467"/>
          </a:xfrm>
        </p:grpSpPr>
        <p:cxnSp>
          <p:nvCxnSpPr>
            <p:cNvPr id="28" name="Google Shape;28;p4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4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4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4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4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477B2">
                <a:alpha val="69803"/>
              </a:srgbClr>
            </a:solidFill>
            <a:ln>
              <a:noFill/>
            </a:ln>
          </p:spPr>
        </p:sp>
        <p:sp>
          <p:nvSpPr>
            <p:cNvPr id="34" name="Google Shape;34;p4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8FA1CF">
                <a:alpha val="69803"/>
              </a:srgbClr>
            </a:solidFill>
            <a:ln>
              <a:noFill/>
            </a:ln>
          </p:spPr>
        </p:sp>
        <p:sp>
          <p:nvSpPr>
            <p:cNvPr id="35" name="Google Shape;35;p4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4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4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5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5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5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5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108" name="Google Shape;108;p5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sz="1800">
              <a:solidFill>
                <a:srgbClr val="8FA1C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5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5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5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5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5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5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5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
        <p:nvSpPr>
          <p:cNvPr id="123" name="Google Shape;123;p5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8FA1CF"/>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5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5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5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5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5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6"/>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5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5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5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4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4"/>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2" name="Google Shape;52;p44"/>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3" name="Google Shape;53;p4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4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5"/>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9" name="Google Shape;59;p45"/>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 name="Google Shape;60;p45"/>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1" name="Google Shape;61;p45"/>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4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6"/>
          <p:cNvSpPr>
            <a:spLocks noGrp="1"/>
          </p:cNvSpPr>
          <p:nvPr>
            <p:ph type="pic" idx="2"/>
          </p:nvPr>
        </p:nvSpPr>
        <p:spPr>
          <a:xfrm>
            <a:off x="677334" y="609600"/>
            <a:ext cx="8596668" cy="3845718"/>
          </a:xfrm>
          <a:prstGeom prst="rect">
            <a:avLst/>
          </a:prstGeom>
          <a:noFill/>
          <a:ln>
            <a:noFill/>
          </a:ln>
        </p:spPr>
      </p:sp>
      <p:sp>
        <p:nvSpPr>
          <p:cNvPr id="68" name="Google Shape;68;p46"/>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9" name="Google Shape;69;p4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48"/>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8"/>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80" name="Google Shape;80;p4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4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50"/>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0"/>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0" name="Google Shape;90;p50"/>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91" name="Google Shape;91;p5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5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5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41"/>
          <p:cNvGrpSpPr/>
          <p:nvPr/>
        </p:nvGrpSpPr>
        <p:grpSpPr>
          <a:xfrm>
            <a:off x="0" y="-8467"/>
            <a:ext cx="12192000" cy="6866467"/>
            <a:chOff x="0" y="-8467"/>
            <a:chExt cx="12192000" cy="6866467"/>
          </a:xfrm>
        </p:grpSpPr>
        <p:cxnSp>
          <p:nvCxnSpPr>
            <p:cNvPr id="11" name="Google Shape;11;p4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4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4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4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4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477B2">
                <a:alpha val="69803"/>
              </a:srgbClr>
            </a:solidFill>
            <a:ln>
              <a:noFill/>
            </a:ln>
          </p:spPr>
        </p:sp>
        <p:sp>
          <p:nvSpPr>
            <p:cNvPr id="17" name="Google Shape;17;p4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8FA1CF">
                <a:alpha val="69803"/>
              </a:srgbClr>
            </a:solidFill>
            <a:ln>
              <a:noFill/>
            </a:ln>
          </p:spPr>
        </p:sp>
        <p:sp>
          <p:nvSpPr>
            <p:cNvPr id="18" name="Google Shape;18;p4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4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4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4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4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4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4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fnc.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wcpss.net/transcipt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acrutcher@wcpss.net" TargetMode="External"/><Relationship Id="rId7" Type="http://schemas.openxmlformats.org/officeDocument/2006/relationships/hyperlink" Target="mailto:chegarty@wcpss.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grabiec@wcpss.net" TargetMode="External"/><Relationship Id="rId5" Type="http://schemas.openxmlformats.org/officeDocument/2006/relationships/hyperlink" Target="mailto:kdickson@wcpss.net" TargetMode="External"/><Relationship Id="rId4" Type="http://schemas.openxmlformats.org/officeDocument/2006/relationships/hyperlink" Target="mailto:lhuber@wcpss.ne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cfnc.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cfnc.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sites.google.com/wcpss.net/adhscollegeapps/hom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ccarlton@wcpss.net"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creativecommons.org/licenses/by/4.0/" TargetMode="External"/><Relationship Id="rId10" Type="http://schemas.openxmlformats.org/officeDocument/2006/relationships/image" Target="../media/image26.jpeg"/><Relationship Id="rId4" Type="http://schemas.openxmlformats.org/officeDocument/2006/relationships/hyperlink" Target="http://fabiusmaximus.com/tag/us-marine-corps/" TargetMode="External"/><Relationship Id="rId9" Type="http://schemas.openxmlformats.org/officeDocument/2006/relationships/image" Target="../media/image25.jpeg"/></Relationships>
</file>

<file path=ppt/slides/_rels/slide3.xml.rels><?xml version="1.0" encoding="UTF-8" standalone="yes"?>
<Relationships xmlns="http://schemas.openxmlformats.org/package/2006/relationships"><Relationship Id="rId8" Type="http://schemas.openxmlformats.org/officeDocument/2006/relationships/hyperlink" Target="mailto:pburnette@wcpss.net" TargetMode="External"/><Relationship Id="rId3" Type="http://schemas.openxmlformats.org/officeDocument/2006/relationships/hyperlink" Target="mailto:jnpearson@wcpss.net" TargetMode="External"/><Relationship Id="rId7" Type="http://schemas.openxmlformats.org/officeDocument/2006/relationships/hyperlink" Target="mailto:psidney@wcpss.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harmon2@wcpss.net" TargetMode="External"/><Relationship Id="rId5" Type="http://schemas.openxmlformats.org/officeDocument/2006/relationships/hyperlink" Target="mailto:astephenson4@wcpss.net" TargetMode="External"/><Relationship Id="rId10" Type="http://schemas.openxmlformats.org/officeDocument/2006/relationships/hyperlink" Target="mailto:vsharpe@wcpss.net" TargetMode="External"/><Relationship Id="rId4" Type="http://schemas.openxmlformats.org/officeDocument/2006/relationships/hyperlink" Target="mailto:msangiacomo@wcpss.net" TargetMode="External"/><Relationship Id="rId9" Type="http://schemas.openxmlformats.org/officeDocument/2006/relationships/hyperlink" Target="mailto:mccarlton@wcpss.ne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waketech.edu/student-services/advising/collegeuniversity-transfer-program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visit.waketech.edu" TargetMode="External"/><Relationship Id="rId4" Type="http://schemas.openxmlformats.org/officeDocument/2006/relationships/hyperlink" Target="mailto:anpearsall@waketech.ed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ctap.org/nctap-partners.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freepngimg.com/png/85354-text-question-blog-questions-logo-any"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cpss.net/domain/76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ac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act.org/content/act/en/products-and-services/the-act/registration.html" TargetMode="External"/><Relationship Id="rId4" Type="http://schemas.openxmlformats.org/officeDocument/2006/relationships/hyperlink" Target="https://satsuite.collegeboard.org/sat/registration/dates-dead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582394" y="2051734"/>
            <a:ext cx="6404034" cy="237025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00000"/>
              </a:buClr>
              <a:buSzPts val="8000"/>
              <a:buFont typeface="Trebuchet MS"/>
              <a:buNone/>
            </a:pPr>
            <a:r>
              <a:rPr lang="en-US" sz="7200">
                <a:solidFill>
                  <a:srgbClr val="F66400"/>
                </a:solidFill>
              </a:rPr>
              <a:t>Senior </a:t>
            </a:r>
            <a:br>
              <a:rPr lang="en-US" sz="7200">
                <a:solidFill>
                  <a:srgbClr val="F66400"/>
                </a:solidFill>
              </a:rPr>
            </a:br>
            <a:r>
              <a:rPr lang="en-US" sz="7200">
                <a:solidFill>
                  <a:srgbClr val="F66400"/>
                </a:solidFill>
              </a:rPr>
              <a:t>Conferences</a:t>
            </a:r>
            <a:endParaRPr sz="4800">
              <a:solidFill>
                <a:srgbClr val="F66400"/>
              </a:solidFill>
            </a:endParaRPr>
          </a:p>
        </p:txBody>
      </p:sp>
      <p:sp>
        <p:nvSpPr>
          <p:cNvPr id="148" name="Google Shape;148;p1"/>
          <p:cNvSpPr txBox="1">
            <a:spLocks noGrp="1"/>
          </p:cNvSpPr>
          <p:nvPr>
            <p:ph type="subTitle" idx="1"/>
          </p:nvPr>
        </p:nvSpPr>
        <p:spPr>
          <a:xfrm>
            <a:off x="217661" y="5189188"/>
            <a:ext cx="7133499" cy="152618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None/>
            </a:pPr>
            <a:r>
              <a:rPr lang="en-US" sz="4000">
                <a:solidFill>
                  <a:srgbClr val="FF6600"/>
                </a:solidFill>
              </a:rPr>
              <a:t>Congratulations Class of 2023! </a:t>
            </a:r>
            <a:endParaRPr>
              <a:solidFill>
                <a:srgbClr val="FF6600"/>
              </a:solidFill>
            </a:endParaRPr>
          </a:p>
        </p:txBody>
      </p:sp>
      <p:pic>
        <p:nvPicPr>
          <p:cNvPr id="2" name="image1.png">
            <a:extLst>
              <a:ext uri="{FF2B5EF4-FFF2-40B4-BE49-F238E27FC236}">
                <a16:creationId xmlns:a16="http://schemas.microsoft.com/office/drawing/2014/main" id="{DCCFF914-7140-6AD7-BE36-1AB4449ED692}"/>
              </a:ext>
            </a:extLst>
          </p:cNvPr>
          <p:cNvPicPr/>
          <p:nvPr/>
        </p:nvPicPr>
        <p:blipFill>
          <a:blip r:embed="rId3"/>
          <a:srcRect/>
          <a:stretch>
            <a:fillRect/>
          </a:stretch>
        </p:blipFill>
        <p:spPr>
          <a:xfrm>
            <a:off x="5979561" y="1665065"/>
            <a:ext cx="3575406" cy="3140525"/>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3600"/>
              <a:buFont typeface="Trebuchet MS"/>
              <a:buNone/>
            </a:pPr>
            <a:r>
              <a:rPr lang="en-US">
                <a:solidFill>
                  <a:srgbClr val="F66400"/>
                </a:solidFill>
              </a:rPr>
              <a:t>Students with IEPs and 504 Plans</a:t>
            </a:r>
            <a:endParaRPr>
              <a:solidFill>
                <a:srgbClr val="F66400"/>
              </a:solidFill>
            </a:endParaRPr>
          </a:p>
        </p:txBody>
      </p:sp>
      <p:sp>
        <p:nvSpPr>
          <p:cNvPr id="213" name="Google Shape;213;p10"/>
          <p:cNvSpPr txBox="1">
            <a:spLocks noGrp="1"/>
          </p:cNvSpPr>
          <p:nvPr>
            <p:ph type="body" idx="1"/>
          </p:nvPr>
        </p:nvSpPr>
        <p:spPr>
          <a:xfrm>
            <a:off x="800624" y="1739348"/>
            <a:ext cx="8473378" cy="483611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240"/>
              <a:buChar char="►"/>
            </a:pPr>
            <a:r>
              <a:rPr lang="en-US" sz="2800"/>
              <a:t>Colleges are legally responsible for providing services to students with learning needs </a:t>
            </a:r>
            <a:endParaRPr/>
          </a:p>
          <a:p>
            <a:pPr marL="342900" lvl="0" indent="-342900" algn="l" rtl="0">
              <a:spcBef>
                <a:spcPts val="1000"/>
              </a:spcBef>
              <a:spcAft>
                <a:spcPts val="0"/>
              </a:spcAft>
              <a:buSzPts val="2240"/>
              <a:buChar char="►"/>
            </a:pPr>
            <a:r>
              <a:rPr lang="en-US" sz="2800"/>
              <a:t>Services can vary- check with the colleges you are interested in </a:t>
            </a:r>
            <a:endParaRPr/>
          </a:p>
          <a:p>
            <a:pPr marL="342900" lvl="0" indent="-342900" algn="l" rtl="0">
              <a:spcBef>
                <a:spcPts val="1000"/>
              </a:spcBef>
              <a:spcAft>
                <a:spcPts val="0"/>
              </a:spcAft>
              <a:buSzPts val="2240"/>
              <a:buChar char="►"/>
            </a:pPr>
            <a:r>
              <a:rPr lang="en-US" sz="2800"/>
              <a:t>Greatschools.org is a good resource for students seeking information on test accommodations, legal rights and responsibilities and study skills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4400"/>
              <a:buFont typeface="Trebuchet MS"/>
              <a:buNone/>
            </a:pPr>
            <a:r>
              <a:rPr lang="en-US" sz="4400">
                <a:solidFill>
                  <a:srgbClr val="F66400"/>
                </a:solidFill>
              </a:rPr>
              <a:t>Undocumented Students</a:t>
            </a:r>
            <a:endParaRPr>
              <a:solidFill>
                <a:srgbClr val="F66400"/>
              </a:solidFill>
            </a:endParaRPr>
          </a:p>
        </p:txBody>
      </p:sp>
      <p:sp>
        <p:nvSpPr>
          <p:cNvPr id="219" name="Google Shape;219;p11"/>
          <p:cNvSpPr txBox="1">
            <a:spLocks noGrp="1"/>
          </p:cNvSpPr>
          <p:nvPr>
            <p:ph type="body" idx="1"/>
          </p:nvPr>
        </p:nvSpPr>
        <p:spPr>
          <a:xfrm>
            <a:off x="677334" y="1825140"/>
            <a:ext cx="8980374" cy="244890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a:t>Colleges have guidelines they follow for undocumented students</a:t>
            </a:r>
            <a:endParaRPr/>
          </a:p>
          <a:p>
            <a:pPr marL="342900" lvl="0" indent="-342900" algn="l" rtl="0">
              <a:spcBef>
                <a:spcPts val="1000"/>
              </a:spcBef>
              <a:spcAft>
                <a:spcPts val="0"/>
              </a:spcAft>
              <a:buSzPts val="1920"/>
              <a:buChar char="►"/>
            </a:pPr>
            <a:r>
              <a:rPr lang="en-US" sz="2400"/>
              <a:t>Please contact the college/university of your choice regarding any required paperwork</a:t>
            </a:r>
            <a:endParaRPr/>
          </a:p>
          <a:p>
            <a:pPr marL="342900" lvl="0" indent="-342900" algn="l" rtl="0">
              <a:spcBef>
                <a:spcPts val="1000"/>
              </a:spcBef>
              <a:spcAft>
                <a:spcPts val="0"/>
              </a:spcAft>
              <a:buSzPts val="1920"/>
              <a:buChar char="►"/>
            </a:pPr>
            <a:r>
              <a:rPr lang="en-US" sz="2400"/>
              <a:t>See your counselor for more information</a:t>
            </a:r>
            <a:endParaRPr/>
          </a:p>
          <a:p>
            <a:pPr marL="342900" lvl="0" indent="-220980" algn="l" rtl="0">
              <a:spcBef>
                <a:spcPts val="1000"/>
              </a:spcBef>
              <a:spcAft>
                <a:spcPts val="0"/>
              </a:spcAft>
              <a:buSzPts val="1920"/>
              <a:buNone/>
            </a:pPr>
            <a:endParaRPr sz="2400"/>
          </a:p>
        </p:txBody>
      </p:sp>
      <p:pic>
        <p:nvPicPr>
          <p:cNvPr id="220" name="Google Shape;220;p11"/>
          <p:cNvPicPr preferRelativeResize="0"/>
          <p:nvPr/>
        </p:nvPicPr>
        <p:blipFill rotWithShape="1">
          <a:blip r:embed="rId3">
            <a:alphaModFix/>
          </a:blip>
          <a:srcRect/>
          <a:stretch/>
        </p:blipFill>
        <p:spPr>
          <a:xfrm>
            <a:off x="3954165" y="4657319"/>
            <a:ext cx="2388972" cy="20971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a:spLocks noGrp="1"/>
          </p:cNvSpPr>
          <p:nvPr>
            <p:ph type="title"/>
          </p:nvPr>
        </p:nvSpPr>
        <p:spPr>
          <a:xfrm>
            <a:off x="677333" y="609600"/>
            <a:ext cx="9576275"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3600"/>
              <a:buFont typeface="Trebuchet MS"/>
              <a:buNone/>
            </a:pPr>
            <a:r>
              <a:rPr lang="en-US">
                <a:solidFill>
                  <a:srgbClr val="F66400"/>
                </a:solidFill>
              </a:rPr>
              <a:t>Wake Tech and Other Community Colleges</a:t>
            </a:r>
            <a:endParaRPr>
              <a:solidFill>
                <a:srgbClr val="F66400"/>
              </a:solidFill>
            </a:endParaRPr>
          </a:p>
        </p:txBody>
      </p:sp>
      <p:sp>
        <p:nvSpPr>
          <p:cNvPr id="226" name="Google Shape;226;p12"/>
          <p:cNvSpPr txBox="1">
            <a:spLocks noGrp="1"/>
          </p:cNvSpPr>
          <p:nvPr>
            <p:ph type="body" idx="1"/>
          </p:nvPr>
        </p:nvSpPr>
        <p:spPr>
          <a:xfrm>
            <a:off x="677333" y="1842090"/>
            <a:ext cx="8596668" cy="3880773"/>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SzPts val="2880"/>
              <a:buChar char="►"/>
            </a:pPr>
            <a:r>
              <a:rPr lang="en-US" sz="3600">
                <a:solidFill>
                  <a:srgbClr val="F66400"/>
                </a:solidFill>
              </a:rPr>
              <a:t>Advantages:</a:t>
            </a:r>
          </a:p>
          <a:p>
            <a:pPr marL="0" lvl="0" indent="0" algn="l" rtl="0">
              <a:spcBef>
                <a:spcPts val="0"/>
              </a:spcBef>
              <a:spcAft>
                <a:spcPts val="0"/>
              </a:spcAft>
              <a:buSzPts val="2880"/>
              <a:buNone/>
            </a:pPr>
            <a:endParaRPr>
              <a:solidFill>
                <a:srgbClr val="F66400"/>
              </a:solidFill>
            </a:endParaRPr>
          </a:p>
          <a:p>
            <a:pPr marL="342900" lvl="0" indent="-342900" algn="l" rtl="0">
              <a:spcBef>
                <a:spcPts val="1000"/>
              </a:spcBef>
              <a:spcAft>
                <a:spcPts val="0"/>
              </a:spcAft>
              <a:buSzPts val="3200"/>
              <a:buChar char="►"/>
            </a:pPr>
            <a:r>
              <a:rPr lang="en-US" sz="4000"/>
              <a:t>Cost</a:t>
            </a:r>
          </a:p>
          <a:p>
            <a:pPr marL="342900" lvl="0" indent="-342900" algn="l" rtl="0">
              <a:spcBef>
                <a:spcPts val="1000"/>
              </a:spcBef>
              <a:spcAft>
                <a:spcPts val="0"/>
              </a:spcAft>
              <a:buSzPts val="3200"/>
              <a:buChar char="►"/>
            </a:pPr>
            <a:endParaRPr/>
          </a:p>
          <a:p>
            <a:pPr marL="342900" lvl="0" indent="-342900" algn="l" rtl="0">
              <a:spcBef>
                <a:spcPts val="1000"/>
              </a:spcBef>
              <a:spcAft>
                <a:spcPts val="0"/>
              </a:spcAft>
              <a:buSzPts val="3200"/>
              <a:buChar char="►"/>
            </a:pPr>
            <a:r>
              <a:rPr lang="en-US" sz="4000"/>
              <a:t>Smaller Classes</a:t>
            </a:r>
          </a:p>
          <a:p>
            <a:pPr marL="0" lvl="0" indent="0" algn="l" rtl="0">
              <a:spcBef>
                <a:spcPts val="1000"/>
              </a:spcBef>
              <a:spcAft>
                <a:spcPts val="0"/>
              </a:spcAft>
              <a:buSzPts val="3200"/>
              <a:buNone/>
            </a:pPr>
            <a:endParaRPr/>
          </a:p>
          <a:p>
            <a:pPr marL="342900" lvl="0" indent="-342900" algn="l" rtl="0">
              <a:spcBef>
                <a:spcPts val="1000"/>
              </a:spcBef>
              <a:spcAft>
                <a:spcPts val="0"/>
              </a:spcAft>
              <a:buSzPts val="3200"/>
              <a:buChar char="►"/>
            </a:pPr>
            <a:r>
              <a:rPr lang="en-US" sz="4000"/>
              <a:t>Chance to improve grades and then transfer to a four-year college if desired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4800"/>
              <a:buFont typeface="Trebuchet MS"/>
              <a:buNone/>
            </a:pPr>
            <a:r>
              <a:rPr lang="en-US" sz="4800">
                <a:solidFill>
                  <a:srgbClr val="F66400"/>
                </a:solidFill>
              </a:rPr>
              <a:t>College Bound Athletes</a:t>
            </a:r>
            <a:endParaRPr>
              <a:solidFill>
                <a:srgbClr val="F66400"/>
              </a:solidFill>
            </a:endParaRPr>
          </a:p>
        </p:txBody>
      </p:sp>
      <p:sp>
        <p:nvSpPr>
          <p:cNvPr id="232" name="Google Shape;232;p1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240"/>
              <a:buChar char="►"/>
            </a:pPr>
            <a:r>
              <a:rPr lang="en-US" sz="2800"/>
              <a:t>Register with NCAA Eligibility Center</a:t>
            </a:r>
            <a:endParaRPr/>
          </a:p>
          <a:p>
            <a:pPr marL="342900" lvl="0" indent="-342900" algn="l" rtl="0">
              <a:spcBef>
                <a:spcPts val="1000"/>
              </a:spcBef>
              <a:spcAft>
                <a:spcPts val="0"/>
              </a:spcAft>
              <a:buSzPts val="2240"/>
              <a:buChar char="►"/>
            </a:pPr>
            <a:r>
              <a:rPr lang="en-US" sz="2800"/>
              <a:t>See your Coach or Mrs. Sidney for information</a:t>
            </a:r>
            <a:endParaRPr/>
          </a:p>
          <a:p>
            <a:pPr marL="342900" lvl="0" indent="-342900" algn="l" rtl="0">
              <a:spcBef>
                <a:spcPts val="1000"/>
              </a:spcBef>
              <a:spcAft>
                <a:spcPts val="0"/>
              </a:spcAft>
              <a:buSzPts val="2240"/>
              <a:buChar char="►"/>
            </a:pPr>
            <a:r>
              <a:rPr lang="en-US" sz="2800"/>
              <a:t>Minimum GPA for Division 1 sports is 2.3. SAT is a sliding scale based on GPA minimum </a:t>
            </a:r>
            <a:endParaRPr/>
          </a:p>
          <a:p>
            <a:pPr marL="342900" lvl="0" indent="-342900" algn="l" rtl="0">
              <a:spcBef>
                <a:spcPts val="1000"/>
              </a:spcBef>
              <a:spcAft>
                <a:spcPts val="0"/>
              </a:spcAft>
              <a:buSzPts val="2240"/>
              <a:buChar char="►"/>
            </a:pPr>
            <a:r>
              <a:rPr lang="en-US" sz="2800"/>
              <a:t>GPA for Division 2 sports is 2.0. Min. SAT 820 (CR+M)</a:t>
            </a:r>
            <a:endParaRPr/>
          </a:p>
          <a:p>
            <a:pPr marL="342900" lvl="0" indent="-342900" algn="l" rtl="0">
              <a:spcBef>
                <a:spcPts val="1000"/>
              </a:spcBef>
              <a:spcAft>
                <a:spcPts val="0"/>
              </a:spcAft>
              <a:buSzPts val="2240"/>
              <a:buChar char="►"/>
            </a:pPr>
            <a:r>
              <a:rPr lang="en-US" sz="2800"/>
              <a:t>Waivers available</a:t>
            </a:r>
            <a:endParaRPr/>
          </a:p>
        </p:txBody>
      </p:sp>
      <p:pic>
        <p:nvPicPr>
          <p:cNvPr id="233" name="Google Shape;233;p15"/>
          <p:cNvPicPr preferRelativeResize="0"/>
          <p:nvPr/>
        </p:nvPicPr>
        <p:blipFill rotWithShape="1">
          <a:blip r:embed="rId3">
            <a:alphaModFix/>
          </a:blip>
          <a:srcRect/>
          <a:stretch/>
        </p:blipFill>
        <p:spPr>
          <a:xfrm>
            <a:off x="5609969" y="4889231"/>
            <a:ext cx="2100648" cy="19687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3600"/>
              <a:buFont typeface="Trebuchet MS"/>
              <a:buNone/>
            </a:pPr>
            <a:r>
              <a:rPr lang="en-US">
                <a:solidFill>
                  <a:srgbClr val="F66400"/>
                </a:solidFill>
              </a:rPr>
              <a:t>Trade Schools and Other Educational Opportunities </a:t>
            </a:r>
            <a:endParaRPr>
              <a:solidFill>
                <a:srgbClr val="F66400"/>
              </a:solidFill>
            </a:endParaRPr>
          </a:p>
        </p:txBody>
      </p:sp>
      <p:sp>
        <p:nvSpPr>
          <p:cNvPr id="239" name="Google Shape;239;p1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a:t>There are many independent schools that offer degree programs in a variety of fields. </a:t>
            </a:r>
            <a:endParaRPr/>
          </a:p>
          <a:p>
            <a:pPr marL="342900" lvl="0" indent="-342900" algn="l" rtl="0">
              <a:spcBef>
                <a:spcPts val="1000"/>
              </a:spcBef>
              <a:spcAft>
                <a:spcPts val="0"/>
              </a:spcAft>
              <a:buSzPts val="1920"/>
              <a:buChar char="►"/>
            </a:pPr>
            <a:r>
              <a:rPr lang="en-US" sz="2400"/>
              <a:t>Examples are: ECPI, Miller-Motte College, Universal Technical Institute, Johnson and Wales</a:t>
            </a:r>
            <a:endParaRPr/>
          </a:p>
          <a:p>
            <a:pPr marL="342900" lvl="0" indent="-342900" algn="l" rtl="0">
              <a:spcBef>
                <a:spcPts val="1000"/>
              </a:spcBef>
              <a:spcAft>
                <a:spcPts val="0"/>
              </a:spcAft>
              <a:buSzPts val="1920"/>
              <a:buChar char="►"/>
            </a:pPr>
            <a:r>
              <a:rPr lang="en-US" sz="2400"/>
              <a:t>Make sure to compare tuition, transferability of credits, accreditation</a:t>
            </a:r>
            <a:endParaRPr/>
          </a:p>
          <a:p>
            <a:pPr marL="342900" lvl="0" indent="-342900" algn="l" rtl="0">
              <a:spcBef>
                <a:spcPts val="1000"/>
              </a:spcBef>
              <a:spcAft>
                <a:spcPts val="0"/>
              </a:spcAft>
              <a:buSzPts val="1920"/>
              <a:buChar char="►"/>
            </a:pPr>
            <a:r>
              <a:rPr lang="en-US" sz="2400"/>
              <a:t>Compare what these schools offer with what NC community colleges offer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6000"/>
              <a:buFont typeface="Trebuchet MS"/>
              <a:buNone/>
            </a:pPr>
            <a:r>
              <a:rPr lang="en-US" sz="6000">
                <a:solidFill>
                  <a:srgbClr val="F66400"/>
                </a:solidFill>
              </a:rPr>
              <a:t>Military</a:t>
            </a:r>
            <a:endParaRPr>
              <a:solidFill>
                <a:srgbClr val="F66400"/>
              </a:solidFill>
            </a:endParaRPr>
          </a:p>
        </p:txBody>
      </p:sp>
      <p:sp>
        <p:nvSpPr>
          <p:cNvPr id="245" name="Google Shape;245;p1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240"/>
              <a:buChar char="►"/>
            </a:pPr>
            <a:r>
              <a:rPr lang="en-US" sz="2800"/>
              <a:t>Ms. Carlton can connect you with recruiters at Athens</a:t>
            </a:r>
            <a:endParaRPr/>
          </a:p>
          <a:p>
            <a:pPr marL="342900" lvl="0" indent="-342900" algn="l" rtl="0">
              <a:spcBef>
                <a:spcPts val="1000"/>
              </a:spcBef>
              <a:spcAft>
                <a:spcPts val="0"/>
              </a:spcAft>
              <a:buSzPts val="2240"/>
              <a:buChar char="►"/>
            </a:pPr>
            <a:r>
              <a:rPr lang="en-US" sz="2800"/>
              <a:t>Selective Service</a:t>
            </a:r>
            <a:endParaRPr/>
          </a:p>
          <a:p>
            <a:pPr marL="342900" lvl="0" indent="-342900" algn="l" rtl="0">
              <a:spcBef>
                <a:spcPts val="1000"/>
              </a:spcBef>
              <a:spcAft>
                <a:spcPts val="0"/>
              </a:spcAft>
              <a:buSzPts val="2240"/>
              <a:buChar char="►"/>
            </a:pPr>
            <a:r>
              <a:rPr lang="en-US" sz="2800"/>
              <a:t>Military academy information</a:t>
            </a:r>
            <a:endParaRPr/>
          </a:p>
          <a:p>
            <a:pPr marL="342900" lvl="0" indent="-200660" algn="l" rtl="0">
              <a:spcBef>
                <a:spcPts val="1000"/>
              </a:spcBef>
              <a:spcAft>
                <a:spcPts val="0"/>
              </a:spcAft>
              <a:buSzPts val="2240"/>
              <a:buNone/>
            </a:pPr>
            <a:endParaRPr sz="2800"/>
          </a:p>
        </p:txBody>
      </p:sp>
      <p:pic>
        <p:nvPicPr>
          <p:cNvPr id="246" name="Google Shape;246;p14"/>
          <p:cNvPicPr preferRelativeResize="0"/>
          <p:nvPr/>
        </p:nvPicPr>
        <p:blipFill rotWithShape="1">
          <a:blip r:embed="rId3">
            <a:alphaModFix/>
          </a:blip>
          <a:srcRect/>
          <a:stretch/>
        </p:blipFill>
        <p:spPr>
          <a:xfrm>
            <a:off x="6159327" y="2912075"/>
            <a:ext cx="3114675" cy="3505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txBox="1">
            <a:spLocks noGrp="1"/>
          </p:cNvSpPr>
          <p:nvPr>
            <p:ph type="title"/>
          </p:nvPr>
        </p:nvSpPr>
        <p:spPr>
          <a:xfrm>
            <a:off x="317738" y="552052"/>
            <a:ext cx="9381066" cy="1320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4400"/>
              <a:buFont typeface="Trebuchet MS"/>
              <a:buNone/>
            </a:pPr>
            <a:r>
              <a:rPr lang="en-US" sz="4400">
                <a:solidFill>
                  <a:srgbClr val="F66400"/>
                </a:solidFill>
              </a:rPr>
              <a:t>College Jargon- What Does it Mean? </a:t>
            </a:r>
            <a:endParaRPr>
              <a:solidFill>
                <a:srgbClr val="F66400"/>
              </a:solidFill>
            </a:endParaRPr>
          </a:p>
        </p:txBody>
      </p:sp>
      <p:sp>
        <p:nvSpPr>
          <p:cNvPr id="253" name="Google Shape;253;p16"/>
          <p:cNvSpPr txBox="1">
            <a:spLocks noGrp="1"/>
          </p:cNvSpPr>
          <p:nvPr>
            <p:ph type="body" idx="2"/>
          </p:nvPr>
        </p:nvSpPr>
        <p:spPr>
          <a:xfrm>
            <a:off x="822648" y="1907993"/>
            <a:ext cx="4185623" cy="330411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560"/>
              <a:buChar char="►"/>
            </a:pPr>
            <a:r>
              <a:rPr lang="en-US" sz="3200"/>
              <a:t>Early action</a:t>
            </a:r>
            <a:endParaRPr/>
          </a:p>
          <a:p>
            <a:pPr marL="342900" lvl="0" indent="-342900" algn="l" rtl="0">
              <a:spcBef>
                <a:spcPts val="1000"/>
              </a:spcBef>
              <a:spcAft>
                <a:spcPts val="0"/>
              </a:spcAft>
              <a:buSzPts val="2560"/>
              <a:buChar char="►"/>
            </a:pPr>
            <a:r>
              <a:rPr lang="en-US" sz="3200"/>
              <a:t>Early decision- </a:t>
            </a:r>
            <a:r>
              <a:rPr lang="en-US" sz="3200">
                <a:solidFill>
                  <a:srgbClr val="C00000"/>
                </a:solidFill>
              </a:rPr>
              <a:t>BINDING</a:t>
            </a:r>
            <a:endParaRPr/>
          </a:p>
          <a:p>
            <a:pPr marL="342900" lvl="0" indent="-342900" algn="l" rtl="0">
              <a:spcBef>
                <a:spcPts val="1000"/>
              </a:spcBef>
              <a:spcAft>
                <a:spcPts val="0"/>
              </a:spcAft>
              <a:buSzPts val="2560"/>
              <a:buChar char="►"/>
            </a:pPr>
            <a:r>
              <a:rPr lang="en-US" sz="3200"/>
              <a:t>Regular admission</a:t>
            </a:r>
            <a:endParaRPr/>
          </a:p>
          <a:p>
            <a:pPr marL="342900" lvl="0" indent="-342900" algn="l" rtl="0">
              <a:spcBef>
                <a:spcPts val="1000"/>
              </a:spcBef>
              <a:spcAft>
                <a:spcPts val="0"/>
              </a:spcAft>
              <a:buSzPts val="2560"/>
              <a:buChar char="►"/>
            </a:pPr>
            <a:r>
              <a:rPr lang="en-US" sz="3200"/>
              <a:t>Rolling admission</a:t>
            </a:r>
            <a:endParaRPr/>
          </a:p>
        </p:txBody>
      </p:sp>
      <p:sp>
        <p:nvSpPr>
          <p:cNvPr id="255" name="Google Shape;255;p16"/>
          <p:cNvSpPr txBox="1">
            <a:spLocks noGrp="1"/>
          </p:cNvSpPr>
          <p:nvPr>
            <p:ph type="body" idx="4"/>
          </p:nvPr>
        </p:nvSpPr>
        <p:spPr>
          <a:xfrm>
            <a:off x="5513187" y="1907994"/>
            <a:ext cx="4185617" cy="330411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560"/>
              <a:buChar char="►"/>
            </a:pPr>
            <a:r>
              <a:rPr lang="en-US" sz="3200"/>
              <a:t>Offer of conditional admission</a:t>
            </a:r>
            <a:endParaRPr/>
          </a:p>
          <a:p>
            <a:pPr marL="342900" lvl="0" indent="-342900" algn="l" rtl="0">
              <a:spcBef>
                <a:spcPts val="1000"/>
              </a:spcBef>
              <a:spcAft>
                <a:spcPts val="0"/>
              </a:spcAft>
              <a:buSzPts val="2560"/>
              <a:buChar char="►"/>
            </a:pPr>
            <a:r>
              <a:rPr lang="en-US" sz="3200"/>
              <a:t>Denied</a:t>
            </a:r>
            <a:endParaRPr/>
          </a:p>
          <a:p>
            <a:pPr marL="342900" lvl="0" indent="-342900" algn="l" rtl="0">
              <a:spcBef>
                <a:spcPts val="1000"/>
              </a:spcBef>
              <a:spcAft>
                <a:spcPts val="0"/>
              </a:spcAft>
              <a:buSzPts val="2560"/>
              <a:buChar char="►"/>
            </a:pPr>
            <a:r>
              <a:rPr lang="en-US" sz="3200"/>
              <a:t>Deferred</a:t>
            </a:r>
            <a:endParaRPr/>
          </a:p>
          <a:p>
            <a:pPr marL="342900" lvl="0" indent="-342900" algn="l" rtl="0">
              <a:spcBef>
                <a:spcPts val="1000"/>
              </a:spcBef>
              <a:spcAft>
                <a:spcPts val="0"/>
              </a:spcAft>
              <a:buSzPts val="2560"/>
              <a:buChar char="►"/>
            </a:pPr>
            <a:r>
              <a:rPr lang="en-US" sz="3200"/>
              <a:t>Waitlisted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title"/>
          </p:nvPr>
        </p:nvSpPr>
        <p:spPr>
          <a:xfrm>
            <a:off x="533495" y="229456"/>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br>
              <a:rPr lang="en-US">
                <a:solidFill>
                  <a:srgbClr val="F66400"/>
                </a:solidFill>
              </a:rPr>
            </a:br>
            <a:r>
              <a:rPr lang="en-US">
                <a:solidFill>
                  <a:srgbClr val="F66400"/>
                </a:solidFill>
              </a:rPr>
              <a:t>Communicating With College Representatives</a:t>
            </a:r>
            <a:br>
              <a:rPr lang="en-US">
                <a:solidFill>
                  <a:srgbClr val="F66400"/>
                </a:solidFill>
              </a:rPr>
            </a:br>
            <a:endParaRPr>
              <a:solidFill>
                <a:srgbClr val="F66400"/>
              </a:solidFill>
            </a:endParaRPr>
          </a:p>
        </p:txBody>
      </p:sp>
      <p:pic>
        <p:nvPicPr>
          <p:cNvPr id="262" name="Google Shape;262;p17"/>
          <p:cNvPicPr preferRelativeResize="0">
            <a:picLocks noGrp="1"/>
          </p:cNvPicPr>
          <p:nvPr>
            <p:ph type="body" idx="2"/>
          </p:nvPr>
        </p:nvPicPr>
        <p:blipFill rotWithShape="1">
          <a:blip r:embed="rId3">
            <a:alphaModFix/>
          </a:blip>
          <a:srcRect/>
          <a:stretch/>
        </p:blipFill>
        <p:spPr>
          <a:xfrm>
            <a:off x="285857" y="2476072"/>
            <a:ext cx="4039563" cy="2662908"/>
          </a:xfrm>
          <a:prstGeom prst="rect">
            <a:avLst/>
          </a:prstGeom>
          <a:noFill/>
          <a:ln>
            <a:noFill/>
          </a:ln>
        </p:spPr>
      </p:pic>
      <p:sp>
        <p:nvSpPr>
          <p:cNvPr id="264" name="Google Shape;264;p17"/>
          <p:cNvSpPr txBox="1">
            <a:spLocks noGrp="1"/>
          </p:cNvSpPr>
          <p:nvPr>
            <p:ph type="body" idx="4"/>
          </p:nvPr>
        </p:nvSpPr>
        <p:spPr>
          <a:xfrm>
            <a:off x="4419135" y="1865655"/>
            <a:ext cx="5608441" cy="41669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sz="2400"/>
              <a:t>Make sure your email address is professional</a:t>
            </a:r>
            <a:endParaRPr sz="2400"/>
          </a:p>
          <a:p>
            <a:pPr marL="342900" lvl="0" indent="-342900" algn="l" rtl="0">
              <a:spcBef>
                <a:spcPts val="1000"/>
              </a:spcBef>
              <a:spcAft>
                <a:spcPts val="0"/>
              </a:spcAft>
              <a:buSzPts val="1440"/>
              <a:buChar char="►"/>
            </a:pPr>
            <a:r>
              <a:rPr lang="en-US" sz="2400"/>
              <a:t>Do not write an email as if it were a text</a:t>
            </a:r>
            <a:endParaRPr sz="2400"/>
          </a:p>
          <a:p>
            <a:pPr marL="342900" lvl="0" indent="-342900" algn="l" rtl="0">
              <a:spcBef>
                <a:spcPts val="1000"/>
              </a:spcBef>
              <a:spcAft>
                <a:spcPts val="0"/>
              </a:spcAft>
              <a:buSzPts val="1440"/>
              <a:buChar char="►"/>
            </a:pPr>
            <a:r>
              <a:rPr lang="en-US" sz="2400"/>
              <a:t>Include your full name, date of birth, and the name of your high school when communicating with admissions representatives</a:t>
            </a:r>
            <a:endParaRPr sz="2400"/>
          </a:p>
          <a:p>
            <a:pPr marL="342900" lvl="0" indent="-342900" algn="l" rtl="0">
              <a:spcBef>
                <a:spcPts val="1000"/>
              </a:spcBef>
              <a:spcAft>
                <a:spcPts val="0"/>
              </a:spcAft>
              <a:buSzPts val="1440"/>
              <a:buChar char="►"/>
            </a:pPr>
            <a:r>
              <a:rPr lang="en-US" sz="2400"/>
              <a:t>Check spelling and grammar very carefully</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title"/>
          </p:nvPr>
        </p:nvSpPr>
        <p:spPr>
          <a:xfrm>
            <a:off x="965010" y="374822"/>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4800"/>
              <a:buFont typeface="Trebuchet MS"/>
              <a:buNone/>
            </a:pPr>
            <a:r>
              <a:rPr lang="en-US" sz="4800">
                <a:solidFill>
                  <a:srgbClr val="F66400"/>
                </a:solidFill>
              </a:rPr>
              <a:t>NC Residency Determination </a:t>
            </a:r>
            <a:endParaRPr>
              <a:solidFill>
                <a:srgbClr val="F66400"/>
              </a:solidFill>
            </a:endParaRPr>
          </a:p>
        </p:txBody>
      </p:sp>
      <p:sp>
        <p:nvSpPr>
          <p:cNvPr id="270" name="Google Shape;270;p18"/>
          <p:cNvSpPr txBox="1">
            <a:spLocks noGrp="1"/>
          </p:cNvSpPr>
          <p:nvPr>
            <p:ph type="body" idx="1"/>
          </p:nvPr>
        </p:nvSpPr>
        <p:spPr>
          <a:xfrm>
            <a:off x="677333" y="1962365"/>
            <a:ext cx="9196131" cy="4520814"/>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SzPct val="79999"/>
              <a:buNone/>
            </a:pPr>
            <a:br>
              <a:rPr lang="en-US" b="1"/>
            </a:br>
            <a:endParaRPr/>
          </a:p>
          <a:p>
            <a:pPr marL="342900" indent="-342900">
              <a:buSzPct val="80000"/>
            </a:pPr>
            <a:r>
              <a:rPr lang="en-US" sz="1900" b="1" i="1" u="sng">
                <a:solidFill>
                  <a:srgbClr val="F66400"/>
                </a:solidFill>
              </a:rPr>
              <a:t>R</a:t>
            </a:r>
            <a:r>
              <a:rPr lang="en-US" sz="2200" b="1" i="1" u="sng">
                <a:solidFill>
                  <a:srgbClr val="F66400"/>
                </a:solidFill>
              </a:rPr>
              <a:t>equired</a:t>
            </a:r>
            <a:r>
              <a:rPr lang="en-US" sz="1900" b="1" i="1" u="sng">
                <a:solidFill>
                  <a:srgbClr val="C00000"/>
                </a:solidFill>
              </a:rPr>
              <a:t> </a:t>
            </a:r>
            <a:r>
              <a:rPr lang="en-US" sz="1900"/>
              <a:t>form for any student going to a public 2 or 4-year college/university, or seeking state grants of any kind</a:t>
            </a:r>
            <a:br>
              <a:rPr lang="en-US"/>
            </a:br>
            <a:endParaRPr lang="en-US"/>
          </a:p>
          <a:p>
            <a:pPr marL="342900" lvl="0" indent="-342900" algn="l" rtl="0">
              <a:spcBef>
                <a:spcPts val="1000"/>
              </a:spcBef>
              <a:spcAft>
                <a:spcPts val="0"/>
              </a:spcAft>
              <a:buSzPct val="79999"/>
              <a:buChar char="►"/>
            </a:pPr>
            <a:r>
              <a:rPr lang="en-US" sz="2600">
                <a:solidFill>
                  <a:srgbClr val="F66400"/>
                </a:solidFill>
              </a:rPr>
              <a:t>Things to know:</a:t>
            </a:r>
            <a:r>
              <a:rPr lang="en-US" sz="2600">
                <a:solidFill>
                  <a:srgbClr val="C00000"/>
                </a:solidFill>
              </a:rPr>
              <a:t> </a:t>
            </a:r>
            <a:endParaRPr/>
          </a:p>
          <a:p>
            <a:pPr marL="342900" lvl="0" indent="-342900" algn="l" rtl="0">
              <a:spcBef>
                <a:spcPts val="1000"/>
              </a:spcBef>
              <a:spcAft>
                <a:spcPts val="0"/>
              </a:spcAft>
              <a:buSzPct val="79999"/>
              <a:buChar char="►"/>
            </a:pPr>
            <a:r>
              <a:rPr lang="en-US"/>
              <a:t>1. The form is mandatory. It is long and thorough, and you will need your parent's help</a:t>
            </a:r>
            <a:endParaRPr/>
          </a:p>
          <a:p>
            <a:pPr marL="342900" lvl="0" indent="-342900" algn="l" rtl="0">
              <a:spcBef>
                <a:spcPts val="1000"/>
              </a:spcBef>
              <a:spcAft>
                <a:spcPts val="0"/>
              </a:spcAft>
              <a:buSzPct val="79999"/>
              <a:buChar char="►"/>
            </a:pPr>
            <a:r>
              <a:rPr lang="en-US"/>
              <a:t>2. By completing this form, it will be determined if you are eligible for in-state or out-of-state tuition</a:t>
            </a:r>
            <a:endParaRPr/>
          </a:p>
          <a:p>
            <a:pPr marL="342900" lvl="0" indent="-342900" algn="l" rtl="0">
              <a:spcBef>
                <a:spcPts val="1000"/>
              </a:spcBef>
              <a:spcAft>
                <a:spcPts val="0"/>
              </a:spcAft>
              <a:buSzPct val="79999"/>
              <a:buChar char="►"/>
            </a:pPr>
            <a:r>
              <a:rPr lang="en-US"/>
              <a:t>3. You only need to do the form one time to establish your residency, regardless of how many years you are in college or how many schools to which you apply</a:t>
            </a:r>
            <a:endParaRPr/>
          </a:p>
          <a:p>
            <a:pPr marL="342900" lvl="0" indent="-342900" algn="l" rtl="0">
              <a:spcBef>
                <a:spcPts val="1000"/>
              </a:spcBef>
              <a:spcAft>
                <a:spcPts val="0"/>
              </a:spcAft>
              <a:buSzPct val="79999"/>
              <a:buChar char="►"/>
            </a:pPr>
            <a:r>
              <a:rPr lang="en-US"/>
              <a:t>4. This form can </a:t>
            </a:r>
            <a:r>
              <a:rPr lang="en-US">
                <a:solidFill>
                  <a:srgbClr val="F66400"/>
                </a:solidFill>
              </a:rPr>
              <a:t>ONLY</a:t>
            </a:r>
            <a:r>
              <a:rPr lang="en-US"/>
              <a:t> be filled out through CFNC</a:t>
            </a:r>
            <a:br>
              <a:rPr lang="en-US"/>
            </a:br>
            <a:endParaRPr/>
          </a:p>
          <a:p>
            <a:pPr marL="342900" lvl="0" indent="-342900" algn="l" rtl="0">
              <a:spcBef>
                <a:spcPts val="1000"/>
              </a:spcBef>
              <a:spcAft>
                <a:spcPts val="0"/>
              </a:spcAft>
              <a:buSzPct val="80000"/>
              <a:buChar char="►"/>
            </a:pPr>
            <a:r>
              <a:rPr lang="en-US" sz="2200">
                <a:solidFill>
                  <a:srgbClr val="F66400"/>
                </a:solidFill>
              </a:rPr>
              <a:t>Complete information online at: https://www.ncresidency.org/</a:t>
            </a:r>
            <a:endParaRPr>
              <a:solidFill>
                <a:srgbClr val="F66400"/>
              </a:solidFill>
            </a:endParaRPr>
          </a:p>
          <a:p>
            <a:pPr marL="342900" lvl="0" indent="-342900" algn="l" rtl="0">
              <a:spcBef>
                <a:spcPts val="1000"/>
              </a:spcBef>
              <a:spcAft>
                <a:spcPts val="0"/>
              </a:spcAft>
              <a:buSzPct val="80000"/>
              <a:buChar char="►"/>
            </a:pPr>
            <a:r>
              <a:rPr lang="en-US" sz="2200">
                <a:solidFill>
                  <a:srgbClr val="F66400"/>
                </a:solidFill>
              </a:rPr>
              <a:t>See handout for more information-  </a:t>
            </a:r>
            <a:r>
              <a:rPr lang="en-US" sz="2000"/>
              <a:t>High School student needs parent/legal guardian information:</a:t>
            </a:r>
            <a:br>
              <a:rPr lang="en-US" sz="2000"/>
            </a:br>
            <a:r>
              <a:rPr lang="en-US" sz="2000"/>
              <a:t>social security numbers (or other identifiable number), tax return information, vehicle registration number, driver’s license and more</a:t>
            </a:r>
            <a:endParaRPr/>
          </a:p>
          <a:p>
            <a:pPr marL="342900" lvl="0" indent="-264160" algn="l" rtl="0">
              <a:spcBef>
                <a:spcPts val="1000"/>
              </a:spcBef>
              <a:spcAft>
                <a:spcPts val="0"/>
              </a:spcAft>
              <a:buSzPct val="80000"/>
              <a:buNone/>
            </a:pPr>
            <a:endParaRPr lang="en-US" sz="2200">
              <a:solidFill>
                <a:srgbClr val="C00000"/>
              </a:solidFill>
            </a:endParaRPr>
          </a:p>
        </p:txBody>
      </p:sp>
      <p:pic>
        <p:nvPicPr>
          <p:cNvPr id="271" name="Google Shape;271;p18"/>
          <p:cNvPicPr preferRelativeResize="0"/>
          <p:nvPr/>
        </p:nvPicPr>
        <p:blipFill rotWithShape="1">
          <a:blip r:embed="rId3">
            <a:alphaModFix/>
          </a:blip>
          <a:srcRect/>
          <a:stretch/>
        </p:blipFill>
        <p:spPr>
          <a:xfrm>
            <a:off x="3700457" y="1190876"/>
            <a:ext cx="2196144" cy="1191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5400"/>
              <a:buFont typeface="Trebuchet MS"/>
              <a:buNone/>
            </a:pPr>
            <a:r>
              <a:rPr lang="en-US" sz="5400">
                <a:solidFill>
                  <a:srgbClr val="F66400"/>
                </a:solidFill>
              </a:rPr>
              <a:t>Transcripts</a:t>
            </a:r>
            <a:endParaRPr>
              <a:solidFill>
                <a:srgbClr val="F66400"/>
              </a:solidFill>
            </a:endParaRPr>
          </a:p>
        </p:txBody>
      </p:sp>
      <p:sp>
        <p:nvSpPr>
          <p:cNvPr id="277" name="Google Shape;277;p19"/>
          <p:cNvSpPr txBox="1">
            <a:spLocks noGrp="1"/>
          </p:cNvSpPr>
          <p:nvPr>
            <p:ph type="body" idx="1"/>
          </p:nvPr>
        </p:nvSpPr>
        <p:spPr>
          <a:xfrm>
            <a:off x="369109" y="1930400"/>
            <a:ext cx="7952958" cy="4541335"/>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ct val="80000"/>
              <a:buChar char="►"/>
            </a:pPr>
            <a:r>
              <a:rPr lang="en-US" sz="2400">
                <a:solidFill>
                  <a:srgbClr val="F66400"/>
                </a:solidFill>
              </a:rPr>
              <a:t>Common Application- </a:t>
            </a:r>
            <a:r>
              <a:rPr lang="en-US" sz="2400"/>
              <a:t>Link your counselor’s email address, your counselor will then upload the transcript for you (free)</a:t>
            </a:r>
            <a:endParaRPr/>
          </a:p>
          <a:p>
            <a:pPr marL="342900" lvl="0" indent="-230123" algn="l" rtl="0">
              <a:spcBef>
                <a:spcPts val="1000"/>
              </a:spcBef>
              <a:spcAft>
                <a:spcPts val="0"/>
              </a:spcAft>
              <a:buSzPct val="80000"/>
              <a:buNone/>
            </a:pPr>
            <a:endParaRPr sz="2400"/>
          </a:p>
          <a:p>
            <a:pPr marL="342900" lvl="0" indent="-342900" algn="l" rtl="0">
              <a:spcBef>
                <a:spcPts val="1000"/>
              </a:spcBef>
              <a:spcAft>
                <a:spcPts val="0"/>
              </a:spcAft>
              <a:buSzPct val="80000"/>
              <a:buChar char="►"/>
            </a:pPr>
            <a:r>
              <a:rPr lang="en-US" sz="2400">
                <a:solidFill>
                  <a:srgbClr val="F66400"/>
                </a:solidFill>
              </a:rPr>
              <a:t>In State Schools- </a:t>
            </a:r>
            <a:r>
              <a:rPr lang="en-US" sz="2400" u="sng">
                <a:solidFill>
                  <a:schemeClr val="hlink"/>
                </a:solidFill>
                <a:hlinkClick r:id="rId3"/>
              </a:rPr>
              <a:t>www.cfnc.org</a:t>
            </a:r>
            <a:r>
              <a:rPr lang="en-US" sz="2400"/>
              <a:t> (free)</a:t>
            </a:r>
            <a:endParaRPr/>
          </a:p>
          <a:p>
            <a:pPr marL="342900" lvl="0" indent="-230123" algn="l" rtl="0">
              <a:spcBef>
                <a:spcPts val="1000"/>
              </a:spcBef>
              <a:spcAft>
                <a:spcPts val="0"/>
              </a:spcAft>
              <a:buSzPct val="80000"/>
              <a:buNone/>
            </a:pPr>
            <a:endParaRPr sz="2400"/>
          </a:p>
          <a:p>
            <a:pPr marL="342900" lvl="0" indent="-342900" algn="l" rtl="0">
              <a:spcBef>
                <a:spcPts val="1000"/>
              </a:spcBef>
              <a:spcAft>
                <a:spcPts val="0"/>
              </a:spcAft>
              <a:buSzPct val="80000"/>
              <a:buChar char="►"/>
            </a:pPr>
            <a:r>
              <a:rPr lang="en-US" sz="2400">
                <a:solidFill>
                  <a:srgbClr val="F66400"/>
                </a:solidFill>
              </a:rPr>
              <a:t>Out of State Schools or Scholarships- </a:t>
            </a:r>
            <a:r>
              <a:rPr lang="en-US" sz="2400" u="sng">
                <a:solidFill>
                  <a:schemeClr val="hlink"/>
                </a:solidFill>
                <a:hlinkClick r:id="rId4"/>
              </a:rPr>
              <a:t>www.wcpss.net/transcipts</a:t>
            </a:r>
            <a:r>
              <a:rPr lang="en-US" sz="2400"/>
              <a:t> (1st 3 are free)</a:t>
            </a:r>
            <a:endParaRPr/>
          </a:p>
          <a:p>
            <a:pPr marL="342900" lvl="0" indent="-230123" algn="l" rtl="0">
              <a:spcBef>
                <a:spcPts val="1000"/>
              </a:spcBef>
              <a:spcAft>
                <a:spcPts val="0"/>
              </a:spcAft>
              <a:buSzPct val="80000"/>
              <a:buNone/>
            </a:pPr>
            <a:endParaRPr sz="2400"/>
          </a:p>
          <a:p>
            <a:pPr marL="342900" lvl="0" indent="-342900" algn="l" rtl="0">
              <a:spcBef>
                <a:spcPts val="1000"/>
              </a:spcBef>
              <a:spcAft>
                <a:spcPts val="0"/>
              </a:spcAft>
              <a:buSzPct val="80000"/>
              <a:buChar char="►"/>
            </a:pPr>
            <a:r>
              <a:rPr lang="en-US" sz="2400">
                <a:solidFill>
                  <a:srgbClr val="F66400"/>
                </a:solidFill>
              </a:rPr>
              <a:t>Quick links- </a:t>
            </a:r>
            <a:r>
              <a:rPr lang="en-US" sz="2400">
                <a:solidFill>
                  <a:schemeClr val="tx1"/>
                </a:solidFill>
              </a:rPr>
              <a:t>Toward the bottom on </a:t>
            </a:r>
            <a:r>
              <a:rPr lang="en-US" sz="2400"/>
              <a:t>right side of the main Athens site</a:t>
            </a:r>
            <a:endParaRPr/>
          </a:p>
          <a:p>
            <a:pPr marL="342900" lvl="0" indent="-258318" algn="l" rtl="0">
              <a:spcBef>
                <a:spcPts val="1000"/>
              </a:spcBef>
              <a:spcAft>
                <a:spcPts val="0"/>
              </a:spcAft>
              <a:buSzPct val="79999"/>
              <a:buNone/>
            </a:pPr>
            <a:endParaRPr/>
          </a:p>
          <a:p>
            <a:pPr marL="342900" lvl="0" indent="-258318" algn="l" rtl="0">
              <a:spcBef>
                <a:spcPts val="1000"/>
              </a:spcBef>
              <a:spcAft>
                <a:spcPts val="0"/>
              </a:spcAft>
              <a:buSzPct val="79999"/>
              <a:buNone/>
            </a:pPr>
            <a:endParaRPr/>
          </a:p>
        </p:txBody>
      </p:sp>
      <p:pic>
        <p:nvPicPr>
          <p:cNvPr id="278" name="Google Shape;278;p19"/>
          <p:cNvPicPr preferRelativeResize="0"/>
          <p:nvPr/>
        </p:nvPicPr>
        <p:blipFill rotWithShape="1">
          <a:blip r:embed="rId5">
            <a:alphaModFix/>
          </a:blip>
          <a:srcRect/>
          <a:stretch/>
        </p:blipFill>
        <p:spPr>
          <a:xfrm>
            <a:off x="7319230" y="2912259"/>
            <a:ext cx="2221899" cy="23051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1129397" y="352746"/>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6000"/>
              <a:buFont typeface="Trebuchet MS"/>
              <a:buNone/>
            </a:pPr>
            <a:r>
              <a:rPr lang="en-US" sz="6000">
                <a:solidFill>
                  <a:srgbClr val="FF6600"/>
                </a:solidFill>
              </a:rPr>
              <a:t>Who is my Counselor? </a:t>
            </a:r>
            <a:endParaRPr>
              <a:solidFill>
                <a:srgbClr val="FF6600"/>
              </a:solidFill>
            </a:endParaRPr>
          </a:p>
        </p:txBody>
      </p:sp>
      <p:sp>
        <p:nvSpPr>
          <p:cNvPr id="155" name="Google Shape;155;p2"/>
          <p:cNvSpPr txBox="1">
            <a:spLocks noGrp="1"/>
          </p:cNvSpPr>
          <p:nvPr>
            <p:ph type="body" idx="1"/>
          </p:nvPr>
        </p:nvSpPr>
        <p:spPr>
          <a:xfrm>
            <a:off x="91708" y="1615040"/>
            <a:ext cx="10244094" cy="36279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560"/>
              <a:buChar char="►"/>
            </a:pPr>
            <a:r>
              <a:rPr lang="en-US" sz="3200">
                <a:solidFill>
                  <a:srgbClr val="FF6600"/>
                </a:solidFill>
              </a:rPr>
              <a:t>A-Cl 		</a:t>
            </a:r>
            <a:r>
              <a:rPr lang="en-US" sz="3200">
                <a:solidFill>
                  <a:schemeClr val="tx1"/>
                </a:solidFill>
              </a:rPr>
              <a:t>Mrs. Crutcher    </a:t>
            </a:r>
            <a:r>
              <a:rPr lang="en-US" sz="3200">
                <a:solidFill>
                  <a:srgbClr val="FF6600"/>
                </a:solidFill>
                <a:hlinkClick r:id="rId3"/>
              </a:rPr>
              <a:t>acrutcher@wcpss.net</a:t>
            </a:r>
            <a:r>
              <a:rPr lang="en-US" sz="3200">
                <a:solidFill>
                  <a:srgbClr val="FF6600"/>
                </a:solidFill>
              </a:rPr>
              <a:t> </a:t>
            </a:r>
            <a:endParaRPr sz="3200">
              <a:solidFill>
                <a:srgbClr val="C00000"/>
              </a:solidFill>
            </a:endParaRPr>
          </a:p>
          <a:p>
            <a:pPr marL="342900" lvl="0" indent="-342900" algn="l" rtl="0">
              <a:spcBef>
                <a:spcPts val="1000"/>
              </a:spcBef>
              <a:spcAft>
                <a:spcPts val="0"/>
              </a:spcAft>
              <a:buSzPts val="2560"/>
              <a:buChar char="►"/>
            </a:pPr>
            <a:r>
              <a:rPr lang="en-US" sz="3200">
                <a:solidFill>
                  <a:srgbClr val="FF6600"/>
                </a:solidFill>
              </a:rPr>
              <a:t>Co-Ha		</a:t>
            </a:r>
            <a:r>
              <a:rPr lang="en-US" sz="3200"/>
              <a:t>Ms. Huber          </a:t>
            </a:r>
            <a:r>
              <a:rPr lang="en-US" sz="3200">
                <a:hlinkClick r:id="rId4"/>
              </a:rPr>
              <a:t>lhuber@wcpss.net</a:t>
            </a:r>
            <a:r>
              <a:rPr lang="en-US" sz="3200"/>
              <a:t> </a:t>
            </a:r>
          </a:p>
          <a:p>
            <a:pPr marL="342900" indent="-342900">
              <a:buSzPts val="2560"/>
            </a:pPr>
            <a:r>
              <a:rPr lang="en-US" sz="3200">
                <a:solidFill>
                  <a:srgbClr val="FF6600"/>
                </a:solidFill>
              </a:rPr>
              <a:t>He-Mc		</a:t>
            </a:r>
            <a:r>
              <a:rPr lang="en-US" sz="3200"/>
              <a:t>Mrs. Dickson      </a:t>
            </a:r>
            <a:r>
              <a:rPr lang="en-US" sz="3200">
                <a:hlinkClick r:id="rId5"/>
              </a:rPr>
              <a:t>kadickson@wcpss.net</a:t>
            </a:r>
            <a:r>
              <a:rPr lang="en-US" sz="3200"/>
              <a:t> </a:t>
            </a:r>
          </a:p>
          <a:p>
            <a:pPr marL="342900" indent="-342900">
              <a:buSzPts val="2560"/>
            </a:pPr>
            <a:r>
              <a:rPr lang="en-US" sz="3200">
                <a:solidFill>
                  <a:srgbClr val="FF6600"/>
                </a:solidFill>
              </a:rPr>
              <a:t>Me-Sam		</a:t>
            </a:r>
            <a:r>
              <a:rPr lang="en-US" sz="3200"/>
              <a:t>Mr. Grabiec       </a:t>
            </a:r>
            <a:r>
              <a:rPr lang="en-US" sz="3200">
                <a:hlinkClick r:id="rId6"/>
              </a:rPr>
              <a:t>mgrabiec@wcpss.net</a:t>
            </a:r>
            <a:r>
              <a:rPr lang="en-US" sz="3200"/>
              <a:t> </a:t>
            </a:r>
            <a:endParaRPr lang="en-US" sz="3200" u="sng">
              <a:solidFill>
                <a:srgbClr val="7030A0"/>
              </a:solidFill>
            </a:endParaRPr>
          </a:p>
          <a:p>
            <a:pPr marL="342900" lvl="0" indent="-342900" algn="l" rtl="0">
              <a:spcBef>
                <a:spcPts val="1000"/>
              </a:spcBef>
              <a:spcAft>
                <a:spcPts val="0"/>
              </a:spcAft>
              <a:buSzPts val="2560"/>
              <a:buChar char="►"/>
            </a:pPr>
            <a:r>
              <a:rPr lang="en-US" sz="3200">
                <a:solidFill>
                  <a:srgbClr val="FF6600"/>
                </a:solidFill>
              </a:rPr>
              <a:t>San-Z: 		</a:t>
            </a:r>
            <a:r>
              <a:rPr lang="en-US" sz="3200">
                <a:solidFill>
                  <a:schemeClr val="tx1"/>
                </a:solidFill>
              </a:rPr>
              <a:t>Mrs. Hegarty      </a:t>
            </a:r>
            <a:r>
              <a:rPr lang="en-US" sz="3200">
                <a:solidFill>
                  <a:srgbClr val="FF6600"/>
                </a:solidFill>
                <a:hlinkClick r:id="rId7"/>
              </a:rPr>
              <a:t>chegarty@wcpss.net</a:t>
            </a:r>
            <a:r>
              <a:rPr lang="en-US" sz="3200">
                <a:solidFill>
                  <a:srgbClr val="FF6600"/>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6000"/>
              <a:buFont typeface="Trebuchet MS"/>
              <a:buNone/>
            </a:pPr>
            <a:r>
              <a:rPr lang="en-US" sz="6000">
                <a:solidFill>
                  <a:srgbClr val="F66400"/>
                </a:solidFill>
              </a:rPr>
              <a:t>Financial Aid</a:t>
            </a:r>
            <a:endParaRPr>
              <a:solidFill>
                <a:srgbClr val="F66400"/>
              </a:solidFill>
            </a:endParaRPr>
          </a:p>
        </p:txBody>
      </p:sp>
      <p:sp>
        <p:nvSpPr>
          <p:cNvPr id="284" name="Google Shape;284;p20"/>
          <p:cNvSpPr txBox="1">
            <a:spLocks noGrp="1"/>
          </p:cNvSpPr>
          <p:nvPr>
            <p:ph type="body" idx="1"/>
          </p:nvPr>
        </p:nvSpPr>
        <p:spPr>
          <a:xfrm>
            <a:off x="677333" y="1797979"/>
            <a:ext cx="8908455" cy="4828852"/>
          </a:xfrm>
          <a:prstGeom prst="rect">
            <a:avLst/>
          </a:prstGeom>
          <a:noFill/>
          <a:ln>
            <a:noFill/>
          </a:ln>
        </p:spPr>
        <p:txBody>
          <a:bodyPr spcFirstLastPara="1" wrap="square" lIns="91425" tIns="45700" rIns="91425" bIns="45700" anchor="t" anchorCtr="0">
            <a:normAutofit/>
          </a:bodyPr>
          <a:lstStyle/>
          <a:p>
            <a:pPr marL="342900" lvl="0" indent="-342900" rtl="0">
              <a:spcBef>
                <a:spcPts val="0"/>
              </a:spcBef>
              <a:spcAft>
                <a:spcPts val="0"/>
              </a:spcAft>
              <a:buSzPts val="1440"/>
              <a:buChar char="►"/>
            </a:pPr>
            <a:r>
              <a:rPr lang="en-US" sz="2400"/>
              <a:t>FAFSA- Free Application for Federal Student Aid</a:t>
            </a:r>
            <a:endParaRPr sz="2400"/>
          </a:p>
          <a:p>
            <a:pPr marL="342900" lvl="0" indent="-342900" rtl="0">
              <a:spcBef>
                <a:spcPts val="1000"/>
              </a:spcBef>
              <a:spcAft>
                <a:spcPts val="0"/>
              </a:spcAft>
              <a:buSzPts val="1440"/>
              <a:buChar char="►"/>
            </a:pPr>
            <a:r>
              <a:rPr lang="en-US" sz="2400"/>
              <a:t>Available October 1</a:t>
            </a:r>
            <a:endParaRPr sz="2400"/>
          </a:p>
          <a:p>
            <a:pPr marL="342900" lvl="0" indent="-342900" rtl="0">
              <a:spcBef>
                <a:spcPts val="1000"/>
              </a:spcBef>
              <a:spcAft>
                <a:spcPts val="0"/>
              </a:spcAft>
              <a:buSzPts val="1440"/>
              <a:buChar char="►"/>
            </a:pPr>
            <a:r>
              <a:rPr lang="en-US" sz="2400"/>
              <a:t>Every college has a preferred FAFSA deadline to be considered for scholarships- check with your schools</a:t>
            </a:r>
            <a:endParaRPr sz="2400"/>
          </a:p>
          <a:p>
            <a:pPr marL="342900" lvl="0" indent="-342900" rtl="0">
              <a:spcBef>
                <a:spcPts val="1000"/>
              </a:spcBef>
              <a:spcAft>
                <a:spcPts val="0"/>
              </a:spcAft>
              <a:buSzPts val="1440"/>
              <a:buChar char="►"/>
            </a:pPr>
            <a:r>
              <a:rPr lang="en-US" sz="2400"/>
              <a:t>Ms. Sharpe- Financial Aid FAFSA Advisor, email her or your Counselor to sign up. Tuesday appointments</a:t>
            </a:r>
            <a:endParaRPr sz="2400"/>
          </a:p>
          <a:p>
            <a:pPr marL="342900" lvl="0" indent="-342900" rtl="0">
              <a:spcBef>
                <a:spcPts val="1000"/>
              </a:spcBef>
              <a:spcAft>
                <a:spcPts val="0"/>
              </a:spcAft>
              <a:buSzPts val="1440"/>
              <a:buChar char="►"/>
            </a:pPr>
            <a:r>
              <a:rPr lang="en-US" sz="2400"/>
              <a:t>Never pay someone for a “guaranteed” scholarship or to complete your FAFSA!</a:t>
            </a:r>
            <a:endParaRPr sz="2400"/>
          </a:p>
          <a:p>
            <a:pPr marL="342900" lvl="0" indent="-342900" rtl="0">
              <a:spcBef>
                <a:spcPts val="1000"/>
              </a:spcBef>
              <a:spcAft>
                <a:spcPts val="0"/>
              </a:spcAft>
              <a:buSzPts val="1440"/>
              <a:buChar char="►"/>
            </a:pPr>
            <a:r>
              <a:rPr lang="en-US" sz="2400"/>
              <a:t>FAFSA Help, </a:t>
            </a:r>
            <a:r>
              <a:rPr lang="en-US" sz="2400" u="sng">
                <a:solidFill>
                  <a:schemeClr val="hlink"/>
                </a:solidFill>
                <a:hlinkClick r:id="rId3"/>
              </a:rPr>
              <a:t>www.cfnc.org</a:t>
            </a:r>
            <a:r>
              <a:rPr lang="en-US" sz="2400" u="sng">
                <a:solidFill>
                  <a:schemeClr val="hlink"/>
                </a:solidFill>
              </a:rPr>
              <a:t> </a:t>
            </a:r>
            <a:endParaRPr sz="2400"/>
          </a:p>
          <a:p>
            <a:pPr marL="0" lvl="0" indent="0" rtl="0">
              <a:spcBef>
                <a:spcPts val="1000"/>
              </a:spcBef>
              <a:spcAft>
                <a:spcPts val="0"/>
              </a:spcAft>
              <a:buSzPts val="1440"/>
              <a:buNone/>
            </a:pPr>
            <a:endParaRPr sz="2400">
              <a:solidFill>
                <a:srgbClr val="C00000"/>
              </a:solidFill>
            </a:endParaRPr>
          </a:p>
          <a:p>
            <a:pPr marL="0" lvl="0" indent="0"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1"/>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C00000"/>
              </a:buClr>
              <a:buSzPts val="3600"/>
              <a:buFont typeface="Trebuchet MS"/>
              <a:buNone/>
            </a:pPr>
            <a:r>
              <a:rPr lang="en-US" sz="3600">
                <a:solidFill>
                  <a:srgbClr val="C00000"/>
                </a:solidFill>
              </a:rPr>
              <a:t>Scholarship Bulletin</a:t>
            </a:r>
            <a:endParaRPr/>
          </a:p>
        </p:txBody>
      </p:sp>
      <p:pic>
        <p:nvPicPr>
          <p:cNvPr id="290" name="Google Shape;290;p21"/>
          <p:cNvPicPr preferRelativeResize="0">
            <a:picLocks noGrp="1"/>
          </p:cNvPicPr>
          <p:nvPr>
            <p:ph type="pic" idx="2"/>
          </p:nvPr>
        </p:nvPicPr>
        <p:blipFill rotWithShape="1">
          <a:blip r:embed="rId3">
            <a:alphaModFix/>
          </a:blip>
          <a:srcRect t="3730" b="3729"/>
          <a:stretch/>
        </p:blipFill>
        <p:spPr>
          <a:xfrm>
            <a:off x="677334" y="609600"/>
            <a:ext cx="8596668" cy="3845718"/>
          </a:xfrm>
          <a:prstGeom prst="rect">
            <a:avLst/>
          </a:prstGeom>
          <a:noFill/>
          <a:ln>
            <a:noFill/>
          </a:ln>
        </p:spPr>
      </p:pic>
      <p:sp>
        <p:nvSpPr>
          <p:cNvPr id="291" name="Google Shape;291;p21"/>
          <p:cNvSpPr txBox="1">
            <a:spLocks noGrp="1"/>
          </p:cNvSpPr>
          <p:nvPr>
            <p:ph type="body" idx="1"/>
          </p:nvPr>
        </p:nvSpPr>
        <p:spPr>
          <a:xfrm>
            <a:off x="677334" y="5367337"/>
            <a:ext cx="8596667" cy="128059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40"/>
              <a:buNone/>
            </a:pPr>
            <a:r>
              <a:rPr lang="en-US" sz="2800"/>
              <a:t>Look on the Athens site under Student Services then Scholarships/Awards. Updated regularly!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3600"/>
              <a:buFont typeface="Trebuchet MS"/>
              <a:buNone/>
            </a:pPr>
            <a:r>
              <a:rPr lang="en-US">
                <a:solidFill>
                  <a:srgbClr val="F66400"/>
                </a:solidFill>
              </a:rPr>
              <a:t>Scholarship Criteria</a:t>
            </a:r>
            <a:endParaRPr>
              <a:solidFill>
                <a:srgbClr val="F66400"/>
              </a:solidFill>
            </a:endParaRPr>
          </a:p>
        </p:txBody>
      </p:sp>
      <p:sp>
        <p:nvSpPr>
          <p:cNvPr id="297" name="Google Shape;297;p22"/>
          <p:cNvSpPr txBox="1">
            <a:spLocks noGrp="1"/>
          </p:cNvSpPr>
          <p:nvPr>
            <p:ph type="body" idx="1"/>
          </p:nvPr>
        </p:nvSpPr>
        <p:spPr>
          <a:xfrm>
            <a:off x="791633" y="1933416"/>
            <a:ext cx="4184035" cy="38807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240"/>
              <a:buChar char="►"/>
            </a:pPr>
            <a:r>
              <a:rPr lang="en-US" sz="2800"/>
              <a:t>Academic merit</a:t>
            </a:r>
            <a:endParaRPr/>
          </a:p>
          <a:p>
            <a:pPr marL="342900" lvl="0" indent="-342900" algn="l" rtl="0">
              <a:spcBef>
                <a:spcPts val="1000"/>
              </a:spcBef>
              <a:spcAft>
                <a:spcPts val="0"/>
              </a:spcAft>
              <a:buSzPts val="2240"/>
              <a:buChar char="►"/>
            </a:pPr>
            <a:r>
              <a:rPr lang="en-US" sz="2800"/>
              <a:t>Leadership activities</a:t>
            </a:r>
            <a:endParaRPr/>
          </a:p>
          <a:p>
            <a:pPr marL="342900" lvl="0" indent="-342900" algn="l" rtl="0">
              <a:spcBef>
                <a:spcPts val="1000"/>
              </a:spcBef>
              <a:spcAft>
                <a:spcPts val="0"/>
              </a:spcAft>
              <a:buSzPts val="2240"/>
              <a:buChar char="►"/>
            </a:pPr>
            <a:r>
              <a:rPr lang="en-US" sz="2800"/>
              <a:t>Community service</a:t>
            </a:r>
            <a:endParaRPr/>
          </a:p>
          <a:p>
            <a:pPr marL="342900" lvl="0" indent="-342900" algn="l" rtl="0">
              <a:spcBef>
                <a:spcPts val="1000"/>
              </a:spcBef>
              <a:spcAft>
                <a:spcPts val="0"/>
              </a:spcAft>
              <a:buSzPts val="2240"/>
              <a:buChar char="►"/>
            </a:pPr>
            <a:r>
              <a:rPr lang="en-US" sz="2800"/>
              <a:t>Special talents (artistic, athletic etc.)</a:t>
            </a:r>
            <a:endParaRPr/>
          </a:p>
        </p:txBody>
      </p:sp>
      <p:sp>
        <p:nvSpPr>
          <p:cNvPr id="298" name="Google Shape;298;p22"/>
          <p:cNvSpPr txBox="1">
            <a:spLocks noGrp="1"/>
          </p:cNvSpPr>
          <p:nvPr>
            <p:ph type="body" idx="2"/>
          </p:nvPr>
        </p:nvSpPr>
        <p:spPr>
          <a:xfrm>
            <a:off x="5666720" y="1933415"/>
            <a:ext cx="4184034"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240"/>
              <a:buChar char="►"/>
            </a:pPr>
            <a:r>
              <a:rPr lang="en-US" sz="2800"/>
              <a:t>Honors and achievements</a:t>
            </a:r>
            <a:endParaRPr/>
          </a:p>
          <a:p>
            <a:pPr marL="342900" lvl="0" indent="-342900" algn="l" rtl="0">
              <a:spcBef>
                <a:spcPts val="1000"/>
              </a:spcBef>
              <a:spcAft>
                <a:spcPts val="0"/>
              </a:spcAft>
              <a:buSzPts val="2240"/>
              <a:buChar char="►"/>
            </a:pPr>
            <a:r>
              <a:rPr lang="en-US" sz="2800"/>
              <a:t>Financial need</a:t>
            </a:r>
            <a:endParaRPr/>
          </a:p>
          <a:p>
            <a:pPr marL="342900" lvl="0" indent="-342900" algn="l" rtl="0">
              <a:spcBef>
                <a:spcPts val="1000"/>
              </a:spcBef>
              <a:spcAft>
                <a:spcPts val="0"/>
              </a:spcAft>
              <a:buSzPts val="2240"/>
              <a:buChar char="►"/>
            </a:pPr>
            <a:r>
              <a:rPr lang="en-US" sz="2800"/>
              <a:t>Essays</a:t>
            </a:r>
            <a:endParaRPr/>
          </a:p>
          <a:p>
            <a:pPr marL="342900" lvl="0" indent="-200660" algn="l" rtl="0">
              <a:spcBef>
                <a:spcPts val="1000"/>
              </a:spcBef>
              <a:spcAft>
                <a:spcPts val="0"/>
              </a:spcAft>
              <a:buSzPts val="2240"/>
              <a:buNone/>
            </a:pPr>
            <a:endParaRPr sz="2800"/>
          </a:p>
          <a:p>
            <a:pPr marL="342900" lvl="0" indent="-200660" algn="l" rtl="0">
              <a:spcBef>
                <a:spcPts val="1000"/>
              </a:spcBef>
              <a:spcAft>
                <a:spcPts val="0"/>
              </a:spcAft>
              <a:buSzPts val="2240"/>
              <a:buNone/>
            </a:pPr>
            <a:endParaRPr sz="2800"/>
          </a:p>
        </p:txBody>
      </p:sp>
      <p:pic>
        <p:nvPicPr>
          <p:cNvPr id="299" name="Google Shape;299;p22"/>
          <p:cNvPicPr preferRelativeResize="0"/>
          <p:nvPr/>
        </p:nvPicPr>
        <p:blipFill rotWithShape="1">
          <a:blip r:embed="rId3">
            <a:alphaModFix/>
          </a:blip>
          <a:srcRect/>
          <a:stretch/>
        </p:blipFill>
        <p:spPr>
          <a:xfrm>
            <a:off x="6129171" y="4627910"/>
            <a:ext cx="3373434" cy="195659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4800"/>
              <a:buFont typeface="Trebuchet MS"/>
              <a:buNone/>
            </a:pPr>
            <a:r>
              <a:rPr lang="en-US" sz="4800">
                <a:solidFill>
                  <a:srgbClr val="F66400"/>
                </a:solidFill>
              </a:rPr>
              <a:t>Senior Year To Do List </a:t>
            </a:r>
            <a:endParaRPr>
              <a:solidFill>
                <a:srgbClr val="F66400"/>
              </a:solidFill>
            </a:endParaRPr>
          </a:p>
        </p:txBody>
      </p:sp>
      <p:sp>
        <p:nvSpPr>
          <p:cNvPr id="305" name="Google Shape;305;p23"/>
          <p:cNvSpPr txBox="1">
            <a:spLocks noGrp="1"/>
          </p:cNvSpPr>
          <p:nvPr>
            <p:ph type="body" idx="1"/>
          </p:nvPr>
        </p:nvSpPr>
        <p:spPr>
          <a:xfrm>
            <a:off x="677334" y="1482811"/>
            <a:ext cx="8722038" cy="522278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solidFill>
                  <a:srgbClr val="002060"/>
                </a:solidFill>
              </a:rPr>
              <a:t>Take the SAT or ACT in the fall</a:t>
            </a:r>
            <a:endParaRPr/>
          </a:p>
          <a:p>
            <a:pPr marL="342900" lvl="0" indent="-342900" algn="l" rtl="0">
              <a:spcBef>
                <a:spcPts val="1000"/>
              </a:spcBef>
              <a:spcAft>
                <a:spcPts val="0"/>
              </a:spcAft>
              <a:buSzPts val="1440"/>
              <a:buChar char="►"/>
            </a:pPr>
            <a:r>
              <a:rPr lang="en-US">
                <a:solidFill>
                  <a:srgbClr val="F66400"/>
                </a:solidFill>
              </a:rPr>
              <a:t>Visit colleges </a:t>
            </a:r>
          </a:p>
          <a:p>
            <a:pPr marL="342900" lvl="0" indent="-342900" algn="l" rtl="0">
              <a:spcBef>
                <a:spcPts val="1000"/>
              </a:spcBef>
              <a:spcAft>
                <a:spcPts val="0"/>
              </a:spcAft>
              <a:buSzPts val="1440"/>
              <a:buChar char="►"/>
            </a:pPr>
            <a:r>
              <a:rPr lang="en-US">
                <a:solidFill>
                  <a:srgbClr val="002060"/>
                </a:solidFill>
              </a:rPr>
              <a:t>Visit </a:t>
            </a:r>
            <a:r>
              <a:rPr lang="en-US" u="sng">
                <a:solidFill>
                  <a:srgbClr val="002060"/>
                </a:solidFill>
                <a:hlinkClick r:id="rId3">
                  <a:extLst>
                    <a:ext uri="{A12FA001-AC4F-418D-AE19-62706E023703}">
                      <ahyp:hlinkClr xmlns:ahyp="http://schemas.microsoft.com/office/drawing/2018/hyperlinkcolor" val="tx"/>
                    </a:ext>
                  </a:extLst>
                </a:hlinkClick>
              </a:rPr>
              <a:t>www.cfnc.org</a:t>
            </a:r>
            <a:r>
              <a:rPr lang="en-US">
                <a:solidFill>
                  <a:srgbClr val="002060"/>
                </a:solidFill>
              </a:rPr>
              <a:t> for college planning</a:t>
            </a:r>
            <a:endParaRPr/>
          </a:p>
          <a:p>
            <a:pPr marL="342900" lvl="0" indent="-342900" algn="l" rtl="0">
              <a:spcBef>
                <a:spcPts val="1000"/>
              </a:spcBef>
              <a:spcAft>
                <a:spcPts val="0"/>
              </a:spcAft>
              <a:buSzPts val="1440"/>
              <a:buChar char="►"/>
            </a:pPr>
            <a:r>
              <a:rPr lang="en-US">
                <a:solidFill>
                  <a:srgbClr val="F66400"/>
                </a:solidFill>
              </a:rPr>
              <a:t>Review your transcript for accuracy</a:t>
            </a:r>
            <a:endParaRPr>
              <a:solidFill>
                <a:srgbClr val="F66400"/>
              </a:solidFill>
            </a:endParaRPr>
          </a:p>
          <a:p>
            <a:pPr marL="342900" lvl="0" indent="-342900" algn="l" rtl="0">
              <a:spcBef>
                <a:spcPts val="1000"/>
              </a:spcBef>
              <a:spcAft>
                <a:spcPts val="0"/>
              </a:spcAft>
              <a:buSzPts val="1440"/>
              <a:buChar char="►"/>
            </a:pPr>
            <a:r>
              <a:rPr lang="en-US">
                <a:solidFill>
                  <a:srgbClr val="002060"/>
                </a:solidFill>
              </a:rPr>
              <a:t>Complete Brag Sheet if you need a recommendation letter from your Counselor</a:t>
            </a:r>
            <a:endParaRPr/>
          </a:p>
          <a:p>
            <a:pPr marL="342900" lvl="0" indent="-342900" algn="l" rtl="0">
              <a:spcBef>
                <a:spcPts val="1000"/>
              </a:spcBef>
              <a:spcAft>
                <a:spcPts val="0"/>
              </a:spcAft>
              <a:buSzPts val="1440"/>
              <a:buChar char="►"/>
            </a:pPr>
            <a:r>
              <a:rPr lang="en-US">
                <a:solidFill>
                  <a:srgbClr val="002060"/>
                </a:solidFill>
              </a:rPr>
              <a:t>Think about who to ask for letters of recommendation</a:t>
            </a:r>
            <a:endParaRPr/>
          </a:p>
          <a:p>
            <a:pPr marL="342900" lvl="0" indent="-342900" algn="l" rtl="0">
              <a:spcBef>
                <a:spcPts val="1000"/>
              </a:spcBef>
              <a:spcAft>
                <a:spcPts val="0"/>
              </a:spcAft>
              <a:buSzPts val="1440"/>
              <a:buChar char="►"/>
            </a:pPr>
            <a:r>
              <a:rPr lang="en-US">
                <a:solidFill>
                  <a:srgbClr val="F66400"/>
                </a:solidFill>
              </a:rPr>
              <a:t>Apply to colleges</a:t>
            </a:r>
            <a:endParaRPr>
              <a:solidFill>
                <a:srgbClr val="F66400"/>
              </a:solidFill>
            </a:endParaRPr>
          </a:p>
          <a:p>
            <a:pPr marL="342900" lvl="0" indent="-342900" algn="l" rtl="0">
              <a:spcBef>
                <a:spcPts val="1000"/>
              </a:spcBef>
              <a:spcAft>
                <a:spcPts val="0"/>
              </a:spcAft>
              <a:buSzPts val="1440"/>
              <a:buChar char="►"/>
            </a:pPr>
            <a:r>
              <a:rPr lang="en-US">
                <a:solidFill>
                  <a:srgbClr val="002060"/>
                </a:solidFill>
              </a:rPr>
              <a:t>Apply for scholarships</a:t>
            </a:r>
            <a:endParaRPr/>
          </a:p>
          <a:p>
            <a:pPr marL="342900" lvl="0" indent="-342900" algn="l" rtl="0">
              <a:spcBef>
                <a:spcPts val="1000"/>
              </a:spcBef>
              <a:spcAft>
                <a:spcPts val="0"/>
              </a:spcAft>
              <a:buSzPts val="1440"/>
              <a:buChar char="►"/>
            </a:pPr>
            <a:r>
              <a:rPr lang="en-US">
                <a:solidFill>
                  <a:srgbClr val="F66400"/>
                </a:solidFill>
              </a:rPr>
              <a:t>Complete the FAFSA (see Ms. Sharpe)</a:t>
            </a:r>
            <a:endParaRPr>
              <a:solidFill>
                <a:srgbClr val="F66400"/>
              </a:solidFill>
            </a:endParaRPr>
          </a:p>
          <a:p>
            <a:pPr marL="342900" lvl="0" indent="-342900" algn="l" rtl="0">
              <a:spcBef>
                <a:spcPts val="1000"/>
              </a:spcBef>
              <a:spcAft>
                <a:spcPts val="0"/>
              </a:spcAft>
              <a:buSzPts val="1440"/>
              <a:buChar char="►"/>
            </a:pPr>
            <a:r>
              <a:rPr lang="en-US">
                <a:solidFill>
                  <a:srgbClr val="002060"/>
                </a:solidFill>
              </a:rPr>
              <a:t>Complete Residency Determination Form </a:t>
            </a:r>
            <a:endParaRPr/>
          </a:p>
          <a:p>
            <a:pPr marL="342900" lvl="0" indent="-342900" algn="l" rtl="0">
              <a:spcBef>
                <a:spcPts val="1000"/>
              </a:spcBef>
              <a:spcAft>
                <a:spcPts val="0"/>
              </a:spcAft>
              <a:buSzPts val="1440"/>
              <a:buChar char="►"/>
            </a:pPr>
            <a:r>
              <a:rPr lang="en-US">
                <a:solidFill>
                  <a:srgbClr val="F66400"/>
                </a:solidFill>
              </a:rPr>
              <a:t>Keep your grades up (colleges get mid year/final grades)</a:t>
            </a:r>
            <a:endParaRPr>
              <a:solidFill>
                <a:srgbClr val="F66400"/>
              </a:solidFill>
            </a:endParaRPr>
          </a:p>
          <a:p>
            <a:pPr marL="342900" lvl="0" indent="-342900" algn="l" rtl="0">
              <a:spcBef>
                <a:spcPts val="1000"/>
              </a:spcBef>
              <a:spcAft>
                <a:spcPts val="0"/>
              </a:spcAft>
              <a:buSzPts val="1440"/>
              <a:buChar char="►"/>
            </a:pPr>
            <a:r>
              <a:rPr lang="en-US">
                <a:solidFill>
                  <a:srgbClr val="002060"/>
                </a:solidFill>
              </a:rPr>
              <a:t>Take advantage of college representatives that visit Athens</a:t>
            </a:r>
            <a:endParaRPr/>
          </a:p>
        </p:txBody>
      </p:sp>
      <p:pic>
        <p:nvPicPr>
          <p:cNvPr id="306" name="Google Shape;306;p23"/>
          <p:cNvPicPr preferRelativeResize="0"/>
          <p:nvPr/>
        </p:nvPicPr>
        <p:blipFill rotWithShape="1">
          <a:blip r:embed="rId4">
            <a:alphaModFix/>
          </a:blip>
          <a:srcRect/>
          <a:stretch/>
        </p:blipFill>
        <p:spPr>
          <a:xfrm>
            <a:off x="7353308" y="3581686"/>
            <a:ext cx="2201658" cy="26918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4"/>
          <p:cNvSpPr txBox="1">
            <a:spLocks noGrp="1"/>
          </p:cNvSpPr>
          <p:nvPr>
            <p:ph type="title"/>
          </p:nvPr>
        </p:nvSpPr>
        <p:spPr>
          <a:xfrm>
            <a:off x="1067752" y="370705"/>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6600"/>
              <a:buFont typeface="Trebuchet MS"/>
              <a:buNone/>
            </a:pPr>
            <a:r>
              <a:rPr lang="en-US" sz="6600">
                <a:solidFill>
                  <a:srgbClr val="F66400"/>
                </a:solidFill>
              </a:rPr>
              <a:t>Stay in Touch! </a:t>
            </a:r>
            <a:endParaRPr>
              <a:solidFill>
                <a:srgbClr val="F66400"/>
              </a:solidFill>
            </a:endParaRPr>
          </a:p>
        </p:txBody>
      </p:sp>
      <p:sp>
        <p:nvSpPr>
          <p:cNvPr id="312" name="Google Shape;312;p2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a:solidFill>
                  <a:schemeClr val="tx1"/>
                </a:solidFill>
              </a:rPr>
              <a:t>Just For Seniors Site (being updated): </a:t>
            </a:r>
            <a:r>
              <a:rPr lang="en-US" sz="2000">
                <a:hlinkClick r:id="rId3"/>
              </a:rPr>
              <a:t>https://sites.google.com/wcpss.net/adhscollegeapps/home</a:t>
            </a:r>
            <a:r>
              <a:rPr lang="en-US" sz="2000"/>
              <a:t> </a:t>
            </a:r>
          </a:p>
          <a:p>
            <a:pPr marL="0" lvl="0" indent="0" algn="l" rtl="0">
              <a:spcBef>
                <a:spcPts val="0"/>
              </a:spcBef>
              <a:spcAft>
                <a:spcPts val="0"/>
              </a:spcAft>
              <a:buSzPts val="1920"/>
              <a:buNone/>
            </a:pPr>
            <a:endParaRPr sz="2000"/>
          </a:p>
          <a:p>
            <a:pPr marL="342900" lvl="0" indent="-342900" algn="l" rtl="0">
              <a:spcBef>
                <a:spcPts val="1000"/>
              </a:spcBef>
              <a:spcAft>
                <a:spcPts val="0"/>
              </a:spcAft>
              <a:buSzPts val="1920"/>
              <a:buChar char="►"/>
            </a:pPr>
            <a:r>
              <a:rPr lang="en-US" sz="2400" b="0" i="0" u="sng">
                <a:solidFill>
                  <a:srgbClr val="000000"/>
                </a:solidFill>
                <a:effectLst/>
                <a:latin typeface="Georgia" panose="02040502050405020303" pitchFamily="18" charset="0"/>
              </a:rPr>
              <a:t>Instagram:</a:t>
            </a:r>
            <a:r>
              <a:rPr lang="en-US" sz="2400" b="0" i="0" u="none" strike="noStrike">
                <a:solidFill>
                  <a:srgbClr val="000000"/>
                </a:solidFill>
                <a:effectLst/>
                <a:latin typeface="Georgia" panose="02040502050405020303" pitchFamily="18" charset="0"/>
              </a:rPr>
              <a:t> </a:t>
            </a:r>
            <a:r>
              <a:rPr lang="en-US" sz="2400" b="0" i="0" u="none" strike="noStrike">
                <a:solidFill>
                  <a:srgbClr val="FF6F00"/>
                </a:solidFill>
                <a:effectLst/>
                <a:latin typeface="Georgia" panose="02040502050405020303" pitchFamily="18" charset="0"/>
              </a:rPr>
              <a:t>@athensdrive_studentservices</a:t>
            </a:r>
          </a:p>
          <a:p>
            <a:pPr marL="342900" lvl="0" indent="-342900" algn="l" rtl="0">
              <a:spcBef>
                <a:spcPts val="1000"/>
              </a:spcBef>
              <a:spcAft>
                <a:spcPts val="0"/>
              </a:spcAft>
              <a:buSzPts val="1920"/>
              <a:buChar char="►"/>
            </a:pPr>
            <a:endParaRPr lang="en-US" sz="2400">
              <a:solidFill>
                <a:srgbClr val="FF6F00"/>
              </a:solidFill>
              <a:latin typeface="Georgia" panose="02040502050405020303" pitchFamily="18" charset="0"/>
            </a:endParaRPr>
          </a:p>
          <a:p>
            <a:pPr marL="342900" lvl="0" indent="-342900" algn="l" rtl="0">
              <a:spcBef>
                <a:spcPts val="1000"/>
              </a:spcBef>
              <a:spcAft>
                <a:spcPts val="0"/>
              </a:spcAft>
              <a:buSzPts val="1920"/>
              <a:buChar char="►"/>
            </a:pPr>
            <a:r>
              <a:rPr lang="en-US" sz="2400" b="0" i="0" u="sng">
                <a:solidFill>
                  <a:srgbClr val="000000"/>
                </a:solidFill>
                <a:effectLst/>
                <a:latin typeface="Georgia" panose="02040502050405020303" pitchFamily="18" charset="0"/>
              </a:rPr>
              <a:t>Twitter:</a:t>
            </a:r>
            <a:r>
              <a:rPr lang="en-US" sz="2400" b="0" i="0" u="none" strike="noStrike">
                <a:solidFill>
                  <a:srgbClr val="000000"/>
                </a:solidFill>
                <a:effectLst/>
                <a:latin typeface="Georgia" panose="02040502050405020303" pitchFamily="18" charset="0"/>
              </a:rPr>
              <a:t> </a:t>
            </a:r>
            <a:r>
              <a:rPr lang="en-US" sz="2400" b="0" i="0" u="none" strike="noStrike">
                <a:solidFill>
                  <a:srgbClr val="FF6F00"/>
                </a:solidFill>
                <a:effectLst/>
                <a:latin typeface="Georgia" panose="02040502050405020303" pitchFamily="18" charset="0"/>
              </a:rPr>
              <a:t>@ADHSStudentSvcs</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pic>
        <p:nvPicPr>
          <p:cNvPr id="313" name="Google Shape;313;p24"/>
          <p:cNvPicPr preferRelativeResize="0"/>
          <p:nvPr/>
        </p:nvPicPr>
        <p:blipFill rotWithShape="1">
          <a:blip r:embed="rId4">
            <a:alphaModFix/>
          </a:blip>
          <a:srcRect/>
          <a:stretch/>
        </p:blipFill>
        <p:spPr>
          <a:xfrm>
            <a:off x="5462891" y="5167595"/>
            <a:ext cx="1698197" cy="1527786"/>
          </a:xfrm>
          <a:prstGeom prst="rect">
            <a:avLst/>
          </a:prstGeom>
          <a:noFill/>
          <a:ln>
            <a:noFill/>
          </a:ln>
        </p:spPr>
      </p:pic>
      <p:pic>
        <p:nvPicPr>
          <p:cNvPr id="3" name="Picture 2" descr="Icon&#10;&#10;Description automatically generated">
            <a:extLst>
              <a:ext uri="{FF2B5EF4-FFF2-40B4-BE49-F238E27FC236}">
                <a16:creationId xmlns:a16="http://schemas.microsoft.com/office/drawing/2014/main" id="{7F5ED2F3-5410-813A-FBB6-C6E4EF0FA73B}"/>
              </a:ext>
            </a:extLst>
          </p:cNvPr>
          <p:cNvPicPr>
            <a:picLocks noChangeAspect="1"/>
          </p:cNvPicPr>
          <p:nvPr/>
        </p:nvPicPr>
        <p:blipFill>
          <a:blip r:embed="rId5"/>
          <a:stretch>
            <a:fillRect/>
          </a:stretch>
        </p:blipFill>
        <p:spPr>
          <a:xfrm>
            <a:off x="6806920" y="3332853"/>
            <a:ext cx="2857500" cy="1600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4400"/>
              <a:buFont typeface="Trebuchet MS"/>
              <a:buNone/>
            </a:pPr>
            <a:r>
              <a:rPr lang="en-US" sz="4400">
                <a:solidFill>
                  <a:srgbClr val="F66400"/>
                </a:solidFill>
              </a:rPr>
              <a:t>Congratulations Class of 2023! </a:t>
            </a:r>
            <a:endParaRPr>
              <a:solidFill>
                <a:srgbClr val="F66400"/>
              </a:solidFill>
            </a:endParaRPr>
          </a:p>
        </p:txBody>
      </p:sp>
      <p:sp>
        <p:nvSpPr>
          <p:cNvPr id="319" name="Google Shape;319;p2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600"/>
              <a:buChar char="►"/>
            </a:pPr>
            <a:r>
              <a:rPr lang="en-US" sz="2000"/>
              <a:t>Ms. Carlton, our CDC, will now share some information with you</a:t>
            </a:r>
            <a:endParaRPr/>
          </a:p>
          <a:p>
            <a:pPr marL="342900" lvl="0" indent="-241300" algn="l" rtl="0">
              <a:spcBef>
                <a:spcPts val="1000"/>
              </a:spcBef>
              <a:spcAft>
                <a:spcPts val="0"/>
              </a:spcAft>
              <a:buSzPts val="1600"/>
              <a:buNone/>
            </a:pPr>
            <a:endParaRPr sz="2000"/>
          </a:p>
          <a:p>
            <a:pPr marL="342900" lvl="0" indent="-342900" algn="l" rtl="0">
              <a:spcBef>
                <a:spcPts val="1000"/>
              </a:spcBef>
              <a:spcAft>
                <a:spcPts val="0"/>
              </a:spcAft>
              <a:buSzPts val="1600"/>
              <a:buChar char="►"/>
            </a:pPr>
            <a:r>
              <a:rPr lang="en-US" sz="2000"/>
              <a:t>After her presentation you will get a copy of your transcript</a:t>
            </a:r>
            <a:endParaRPr/>
          </a:p>
          <a:p>
            <a:pPr marL="342900" lvl="0" indent="-241300" algn="l" rtl="0">
              <a:spcBef>
                <a:spcPts val="1000"/>
              </a:spcBef>
              <a:spcAft>
                <a:spcPts val="0"/>
              </a:spcAft>
              <a:buSzPts val="1600"/>
              <a:buNone/>
            </a:pPr>
            <a:endParaRPr sz="2000"/>
          </a:p>
          <a:p>
            <a:pPr marL="342900" lvl="0" indent="-342900" algn="l" rtl="0">
              <a:spcBef>
                <a:spcPts val="1000"/>
              </a:spcBef>
              <a:spcAft>
                <a:spcPts val="0"/>
              </a:spcAft>
              <a:buSzPts val="1600"/>
              <a:buChar char="►"/>
            </a:pPr>
            <a:r>
              <a:rPr lang="en-US" sz="2000"/>
              <a:t>Please email your Counselor with questions! We are here to help you!</a:t>
            </a:r>
            <a:endParaRPr/>
          </a:p>
          <a:p>
            <a:pPr marL="0" lvl="0" indent="0" algn="l" rtl="0">
              <a:spcBef>
                <a:spcPts val="1000"/>
              </a:spcBef>
              <a:spcAft>
                <a:spcPts val="0"/>
              </a:spcAft>
              <a:buSzPts val="1440"/>
              <a:buNone/>
            </a:pPr>
            <a:endParaRPr/>
          </a:p>
        </p:txBody>
      </p:sp>
      <p:pic>
        <p:nvPicPr>
          <p:cNvPr id="320" name="Google Shape;320;p25"/>
          <p:cNvPicPr preferRelativeResize="0"/>
          <p:nvPr/>
        </p:nvPicPr>
        <p:blipFill rotWithShape="1">
          <a:blip r:embed="rId3">
            <a:alphaModFix/>
          </a:blip>
          <a:srcRect/>
          <a:stretch/>
        </p:blipFill>
        <p:spPr>
          <a:xfrm>
            <a:off x="3163329" y="1383175"/>
            <a:ext cx="3056239" cy="21801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5400"/>
              <a:buFont typeface="Times New Roman"/>
              <a:buNone/>
            </a:pPr>
            <a:r>
              <a:rPr lang="en-US" sz="6600">
                <a:solidFill>
                  <a:srgbClr val="F66400"/>
                </a:solidFill>
                <a:latin typeface="Times New Roman"/>
                <a:ea typeface="Times New Roman"/>
                <a:cs typeface="Times New Roman"/>
                <a:sym typeface="Times New Roman"/>
              </a:rPr>
              <a:t>Career Services</a:t>
            </a:r>
            <a:endParaRPr sz="6600">
              <a:solidFill>
                <a:srgbClr val="F66400"/>
              </a:solidFill>
            </a:endParaRPr>
          </a:p>
        </p:txBody>
      </p:sp>
      <p:sp>
        <p:nvSpPr>
          <p:cNvPr id="326" name="Google Shape;326;p26"/>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440"/>
              <a:buNone/>
            </a:pPr>
            <a:r>
              <a:rPr lang="en-US" sz="2400">
                <a:solidFill>
                  <a:schemeClr val="tx1"/>
                </a:solidFill>
                <a:latin typeface="Times New Roman"/>
                <a:ea typeface="Times New Roman"/>
                <a:cs typeface="Times New Roman"/>
                <a:sym typeface="Times New Roman"/>
              </a:rPr>
              <a:t>Ms. Carlton, CDC- Career Development Coordinator</a:t>
            </a:r>
            <a:endParaRPr sz="2400">
              <a:solidFill>
                <a:schemeClr val="tx1"/>
              </a:solidFill>
            </a:endParaRPr>
          </a:p>
          <a:p>
            <a:pPr marL="0" lvl="0" indent="0" algn="r" rtl="0">
              <a:spcBef>
                <a:spcPts val="1000"/>
              </a:spcBef>
              <a:spcAft>
                <a:spcPts val="0"/>
              </a:spcAft>
              <a:buSzPts val="1440"/>
              <a:buNone/>
            </a:pPr>
            <a:r>
              <a:rPr lang="en-US" sz="2400">
                <a:solidFill>
                  <a:schemeClr val="tx1"/>
                </a:solidFill>
                <a:latin typeface="Times New Roman"/>
                <a:ea typeface="Times New Roman"/>
                <a:cs typeface="Times New Roman"/>
                <a:sym typeface="Times New Roman"/>
                <a:hlinkClick r:id="rId3"/>
              </a:rPr>
              <a:t>mccarlton@wcpss.net</a:t>
            </a:r>
            <a:r>
              <a:rPr lang="en-US" sz="2400">
                <a:solidFill>
                  <a:schemeClr val="tx1"/>
                </a:solidFill>
                <a:latin typeface="Times New Roman"/>
                <a:ea typeface="Times New Roman"/>
                <a:cs typeface="Times New Roman"/>
                <a:sym typeface="Times New Roman"/>
              </a:rPr>
              <a:t> </a:t>
            </a:r>
          </a:p>
          <a:p>
            <a:pPr marL="0" indent="0"/>
            <a:endParaRPr lang="en-US" sz="2400">
              <a:solidFill>
                <a:schemeClr val="tx1"/>
              </a:solidFill>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2F1A-43EB-8E19-48B4-E6F0B056E9F2}"/>
              </a:ext>
            </a:extLst>
          </p:cNvPr>
          <p:cNvSpPr>
            <a:spLocks noGrp="1"/>
          </p:cNvSpPr>
          <p:nvPr>
            <p:ph type="title"/>
          </p:nvPr>
        </p:nvSpPr>
        <p:spPr/>
        <p:txBody>
          <a:bodyPr/>
          <a:lstStyle/>
          <a:p>
            <a:r>
              <a:rPr lang="en-US">
                <a:solidFill>
                  <a:srgbClr val="F66400"/>
                </a:solidFill>
              </a:rPr>
              <a:t>Let’s get some information…</a:t>
            </a:r>
          </a:p>
        </p:txBody>
      </p:sp>
      <p:sp>
        <p:nvSpPr>
          <p:cNvPr id="3" name="Text Placeholder 2">
            <a:extLst>
              <a:ext uri="{FF2B5EF4-FFF2-40B4-BE49-F238E27FC236}">
                <a16:creationId xmlns:a16="http://schemas.microsoft.com/office/drawing/2014/main" id="{2012528A-E5C5-0DB6-379E-DEB900E9292C}"/>
              </a:ext>
            </a:extLst>
          </p:cNvPr>
          <p:cNvSpPr>
            <a:spLocks noGrp="1"/>
          </p:cNvSpPr>
          <p:nvPr>
            <p:ph type="body" idx="1"/>
          </p:nvPr>
        </p:nvSpPr>
        <p:spPr>
          <a:xfrm>
            <a:off x="677334" y="1790720"/>
            <a:ext cx="8596668" cy="3880773"/>
          </a:xfrm>
        </p:spPr>
        <p:txBody>
          <a:bodyPr>
            <a:normAutofit/>
          </a:bodyPr>
          <a:lstStyle/>
          <a:p>
            <a:r>
              <a:rPr lang="en-US" sz="2800"/>
              <a:t>Scan here! </a:t>
            </a:r>
          </a:p>
        </p:txBody>
      </p:sp>
      <p:pic>
        <p:nvPicPr>
          <p:cNvPr id="1026" name="Picture 2">
            <a:extLst>
              <a:ext uri="{FF2B5EF4-FFF2-40B4-BE49-F238E27FC236}">
                <a16:creationId xmlns:a16="http://schemas.microsoft.com/office/drawing/2014/main" id="{FF9AC4F0-87CB-A6B4-04FD-037CE8BDC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390" y="2542259"/>
            <a:ext cx="3519220" cy="324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1"/>
          <p:cNvSpPr txBox="1">
            <a:spLocks noGrp="1"/>
          </p:cNvSpPr>
          <p:nvPr>
            <p:ph type="body" idx="1"/>
          </p:nvPr>
        </p:nvSpPr>
        <p:spPr>
          <a:xfrm>
            <a:off x="309081" y="1765444"/>
            <a:ext cx="7550649" cy="44497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a:p>
          <a:p>
            <a:pPr marL="342900" lvl="0" indent="-342900" algn="l" rtl="0">
              <a:spcBef>
                <a:spcPts val="1000"/>
              </a:spcBef>
              <a:spcAft>
                <a:spcPts val="0"/>
              </a:spcAft>
              <a:buSzPts val="1920"/>
              <a:buChar char="►"/>
            </a:pPr>
            <a:r>
              <a:rPr lang="en-US" sz="3600" b="1">
                <a:latin typeface="Times New Roman"/>
                <a:ea typeface="Times New Roman"/>
                <a:cs typeface="Times New Roman"/>
                <a:sym typeface="Times New Roman"/>
              </a:rPr>
              <a:t>ASVAB</a:t>
            </a:r>
            <a:r>
              <a:rPr lang="en-US" sz="2800">
                <a:latin typeface="Times New Roman"/>
                <a:ea typeface="Times New Roman"/>
                <a:cs typeface="Times New Roman"/>
                <a:sym typeface="Times New Roman"/>
              </a:rPr>
              <a:t>: </a:t>
            </a:r>
            <a:r>
              <a:rPr lang="en-US" sz="3600">
                <a:latin typeface="Times New Roman"/>
                <a:ea typeface="Times New Roman"/>
                <a:cs typeface="Times New Roman"/>
                <a:sym typeface="Times New Roman"/>
              </a:rPr>
              <a:t>Armed Services Vocational Aptitude Battery</a:t>
            </a:r>
            <a:endParaRPr lang="en-US" sz="2800">
              <a:ea typeface="Times New Roman"/>
              <a:cs typeface="Times New Roman"/>
            </a:endParaRPr>
          </a:p>
          <a:p>
            <a:pPr marL="342900" lvl="0" indent="-342900" algn="l" rtl="0">
              <a:spcBef>
                <a:spcPts val="1000"/>
              </a:spcBef>
              <a:spcAft>
                <a:spcPts val="0"/>
              </a:spcAft>
              <a:buSzPts val="1920"/>
              <a:buChar char="►"/>
            </a:pPr>
            <a:r>
              <a:rPr lang="en-US" sz="2800">
                <a:latin typeface="Times New Roman"/>
                <a:ea typeface="Times New Roman"/>
                <a:cs typeface="Times New Roman"/>
                <a:sym typeface="Times New Roman"/>
              </a:rPr>
              <a:t>*** </a:t>
            </a:r>
            <a:r>
              <a:rPr lang="en-US" sz="2800" b="1">
                <a:solidFill>
                  <a:schemeClr val="tx1"/>
                </a:solidFill>
                <a:latin typeface="Times New Roman"/>
                <a:ea typeface="Times New Roman"/>
                <a:cs typeface="Times New Roman"/>
                <a:sym typeface="Times New Roman"/>
              </a:rPr>
              <a:t>Offered at Athens </a:t>
            </a:r>
            <a:r>
              <a:rPr lang="en-US" sz="2800" b="1">
                <a:solidFill>
                  <a:srgbClr val="F66400"/>
                </a:solidFill>
                <a:latin typeface="Times New Roman"/>
                <a:ea typeface="Times New Roman"/>
                <a:cs typeface="Times New Roman"/>
                <a:sym typeface="Times New Roman"/>
              </a:rPr>
              <a:t>October 5th, 2022 </a:t>
            </a:r>
            <a:r>
              <a:rPr lang="en-US" sz="2800">
                <a:solidFill>
                  <a:schemeClr val="tx1"/>
                </a:solidFill>
                <a:latin typeface="Times New Roman"/>
                <a:ea typeface="Times New Roman"/>
                <a:cs typeface="Times New Roman"/>
                <a:sym typeface="Times New Roman"/>
              </a:rPr>
              <a:t>***</a:t>
            </a:r>
            <a:endParaRPr sz="2800">
              <a:solidFill>
                <a:schemeClr val="tx1"/>
              </a:solidFill>
            </a:endParaRPr>
          </a:p>
          <a:p>
            <a:pPr marL="342900" lvl="0" indent="-342900" algn="l" rtl="0">
              <a:spcBef>
                <a:spcPts val="1000"/>
              </a:spcBef>
              <a:spcAft>
                <a:spcPts val="0"/>
              </a:spcAft>
              <a:buSzPts val="1440"/>
              <a:buChar char="►"/>
            </a:pPr>
            <a:r>
              <a:rPr lang="en-US" sz="2800">
                <a:latin typeface="Times New Roman"/>
                <a:ea typeface="Times New Roman"/>
                <a:cs typeface="Times New Roman"/>
                <a:sym typeface="Times New Roman"/>
              </a:rPr>
              <a:t>Sign up with me! (Listen for the daily announcement)</a:t>
            </a:r>
            <a:endParaRPr sz="2800"/>
          </a:p>
          <a:p>
            <a:pPr marL="342900" indent="-342900"/>
            <a:r>
              <a:rPr lang="en-US" sz="2800">
                <a:latin typeface="Times New Roman"/>
                <a:ea typeface="Times New Roman"/>
                <a:cs typeface="Times New Roman"/>
                <a:sym typeface="Times New Roman"/>
              </a:rPr>
              <a:t>Explanation of your scores </a:t>
            </a:r>
            <a:endParaRPr lang="en-US" sz="2800">
              <a:latin typeface="Times New Roman"/>
              <a:cs typeface="Times New Roman"/>
            </a:endParaRPr>
          </a:p>
        </p:txBody>
      </p:sp>
      <p:pic>
        <p:nvPicPr>
          <p:cNvPr id="367" name="Google Shape;367;p31" descr="http://www.monroe.k12.ky.us/userfiles/1069/asvab1.png"/>
          <p:cNvPicPr preferRelativeResize="0"/>
          <p:nvPr/>
        </p:nvPicPr>
        <p:blipFill rotWithShape="1">
          <a:blip r:embed="rId3">
            <a:alphaModFix/>
          </a:blip>
          <a:srcRect/>
          <a:stretch/>
        </p:blipFill>
        <p:spPr>
          <a:xfrm>
            <a:off x="3556569" y="153257"/>
            <a:ext cx="3739793" cy="1612187"/>
          </a:xfrm>
          <a:prstGeom prst="rect">
            <a:avLst/>
          </a:prstGeom>
          <a:noFill/>
          <a:ln>
            <a:noFill/>
          </a:ln>
        </p:spPr>
      </p:pic>
      <p:pic>
        <p:nvPicPr>
          <p:cNvPr id="368" name="Google Shape;368;p31" descr="http://military-fitness.military.com/wp-content/uploads/2013/03/military-bootcamp-training-and-asvab-test-3.jpg"/>
          <p:cNvPicPr preferRelativeResize="0"/>
          <p:nvPr/>
        </p:nvPicPr>
        <p:blipFill rotWithShape="1">
          <a:blip r:embed="rId4">
            <a:alphaModFix/>
          </a:blip>
          <a:srcRect/>
          <a:stretch/>
        </p:blipFill>
        <p:spPr>
          <a:xfrm>
            <a:off x="7092593" y="3812767"/>
            <a:ext cx="2955533" cy="18307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0"/>
          <p:cNvSpPr txBox="1">
            <a:spLocks noGrp="1"/>
          </p:cNvSpPr>
          <p:nvPr>
            <p:ph type="title"/>
          </p:nvPr>
        </p:nvSpPr>
        <p:spPr>
          <a:xfrm>
            <a:off x="1746300" y="371777"/>
            <a:ext cx="6347713"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en-US" sz="4800">
                <a:solidFill>
                  <a:srgbClr val="F66400"/>
                </a:solidFill>
              </a:rPr>
              <a:t>Military Careers</a:t>
            </a:r>
            <a:endParaRPr sz="4800">
              <a:solidFill>
                <a:srgbClr val="F66400"/>
              </a:solidFill>
            </a:endParaRPr>
          </a:p>
        </p:txBody>
      </p:sp>
      <p:sp>
        <p:nvSpPr>
          <p:cNvPr id="354" name="Google Shape;354;p30"/>
          <p:cNvSpPr txBox="1">
            <a:spLocks noGrp="1"/>
          </p:cNvSpPr>
          <p:nvPr>
            <p:ph type="body" idx="1"/>
          </p:nvPr>
        </p:nvSpPr>
        <p:spPr>
          <a:xfrm>
            <a:off x="271528" y="1547873"/>
            <a:ext cx="8179403" cy="444586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sz="2400"/>
              <a:t>Recruiters answer your questions &amp; provide assistance</a:t>
            </a:r>
            <a:endParaRPr sz="2400"/>
          </a:p>
          <a:p>
            <a:pPr marL="742950" lvl="1" indent="-285750">
              <a:buSzPts val="1680"/>
            </a:pPr>
            <a:r>
              <a:rPr lang="en-US" sz="2100"/>
              <a:t>National Guard (</a:t>
            </a:r>
            <a:r>
              <a:rPr lang="en-US" sz="2100">
                <a:solidFill>
                  <a:srgbClr val="FF0000"/>
                </a:solidFill>
              </a:rPr>
              <a:t>SSGT Mitchel </a:t>
            </a:r>
            <a:r>
              <a:rPr lang="en-US" sz="2100" err="1">
                <a:solidFill>
                  <a:srgbClr val="FF0000"/>
                </a:solidFill>
              </a:rPr>
              <a:t>Mahnor</a:t>
            </a:r>
            <a:r>
              <a:rPr lang="en-US" sz="2100"/>
              <a:t>)</a:t>
            </a:r>
            <a:endParaRPr lang="en-US"/>
          </a:p>
          <a:p>
            <a:pPr marL="742950" lvl="1" indent="-285750">
              <a:buSzPts val="1680"/>
            </a:pPr>
            <a:r>
              <a:rPr lang="en-US" sz="2100"/>
              <a:t>Marines (</a:t>
            </a:r>
            <a:r>
              <a:rPr lang="en-US" sz="2100">
                <a:solidFill>
                  <a:srgbClr val="FF0000"/>
                </a:solidFill>
              </a:rPr>
              <a:t>SSGT Christopher J. </a:t>
            </a:r>
            <a:r>
              <a:rPr lang="en-US" sz="2100" err="1">
                <a:solidFill>
                  <a:srgbClr val="FF0000"/>
                </a:solidFill>
              </a:rPr>
              <a:t>Elseick</a:t>
            </a:r>
            <a:r>
              <a:rPr lang="en-US" sz="2100" b="1"/>
              <a:t> </a:t>
            </a:r>
            <a:r>
              <a:rPr lang="en-US" sz="2100"/>
              <a:t>)</a:t>
            </a:r>
            <a:endParaRPr lang="en-US" sz="1400"/>
          </a:p>
          <a:p>
            <a:pPr marL="742950" lvl="1" indent="-285750">
              <a:buSzPts val="1680"/>
            </a:pPr>
            <a:r>
              <a:rPr lang="en-US" sz="2100"/>
              <a:t>Navy ( </a:t>
            </a:r>
            <a:r>
              <a:rPr lang="en-US" sz="2100">
                <a:solidFill>
                  <a:srgbClr val="FF0000"/>
                </a:solidFill>
              </a:rPr>
              <a:t>Petty Officer Thomas Kay</a:t>
            </a:r>
            <a:r>
              <a:rPr lang="en-US" sz="2100"/>
              <a:t>)</a:t>
            </a:r>
            <a:endParaRPr lang="en-US"/>
          </a:p>
          <a:p>
            <a:pPr marL="742950" lvl="1" indent="-285750">
              <a:buSzPts val="1680"/>
            </a:pPr>
            <a:r>
              <a:rPr lang="en-US" sz="2100"/>
              <a:t>Army (</a:t>
            </a:r>
            <a:r>
              <a:rPr lang="en-US" sz="2100">
                <a:solidFill>
                  <a:srgbClr val="FF0000"/>
                </a:solidFill>
              </a:rPr>
              <a:t>SSGT Lemos and SSGT Johnson</a:t>
            </a:r>
            <a:r>
              <a:rPr lang="en-US" sz="2100"/>
              <a:t>)</a:t>
            </a:r>
            <a:endParaRPr lang="en-US" sz="1400"/>
          </a:p>
          <a:p>
            <a:pPr marL="742950" lvl="1" indent="-285750">
              <a:buSzPts val="1680"/>
            </a:pPr>
            <a:r>
              <a:rPr lang="en-US" sz="2100"/>
              <a:t>Coast Guard (</a:t>
            </a:r>
            <a:r>
              <a:rPr lang="en-US" sz="2100">
                <a:solidFill>
                  <a:srgbClr val="FF0000"/>
                </a:solidFill>
              </a:rPr>
              <a:t>Joshua Dysart</a:t>
            </a:r>
            <a:r>
              <a:rPr lang="en-US" sz="2100"/>
              <a:t>)</a:t>
            </a:r>
            <a:endParaRPr lang="en-US"/>
          </a:p>
          <a:p>
            <a:pPr marL="742950" lvl="1" indent="-285750">
              <a:buSzPts val="1680"/>
            </a:pPr>
            <a:r>
              <a:rPr lang="en-US" sz="2100"/>
              <a:t>Air Force (</a:t>
            </a:r>
            <a:r>
              <a:rPr lang="en-US" sz="2100">
                <a:solidFill>
                  <a:srgbClr val="FF0000"/>
                </a:solidFill>
              </a:rPr>
              <a:t>MSGT. Jose Pineda</a:t>
            </a:r>
            <a:r>
              <a:rPr lang="en-US" sz="2100"/>
              <a:t>)</a:t>
            </a:r>
            <a:endParaRPr lang="en-US"/>
          </a:p>
          <a:p>
            <a:pPr marL="342900" lvl="0" indent="-342900" algn="l" rtl="0">
              <a:spcBef>
                <a:spcPts val="1000"/>
              </a:spcBef>
              <a:spcAft>
                <a:spcPts val="0"/>
              </a:spcAft>
              <a:buSzPts val="1600"/>
              <a:buChar char="►"/>
            </a:pPr>
            <a:r>
              <a:rPr lang="en-US" sz="2400"/>
              <a:t>Pick up contact information in the CAREER CENTER!</a:t>
            </a:r>
          </a:p>
        </p:txBody>
      </p:sp>
      <p:pic>
        <p:nvPicPr>
          <p:cNvPr id="355" name="Google Shape;355;p30"/>
          <p:cNvPicPr preferRelativeResize="0"/>
          <p:nvPr/>
        </p:nvPicPr>
        <p:blipFill rotWithShape="1">
          <a:blip r:embed="rId3">
            <a:alphaModFix/>
          </a:blip>
          <a:srcRect/>
          <a:stretch/>
        </p:blipFill>
        <p:spPr>
          <a:xfrm>
            <a:off x="3276600" y="180622"/>
            <a:ext cx="0" cy="0"/>
          </a:xfrm>
          <a:prstGeom prst="rect">
            <a:avLst/>
          </a:prstGeom>
          <a:noFill/>
          <a:ln>
            <a:noFill/>
          </a:ln>
        </p:spPr>
      </p:pic>
      <p:sp>
        <p:nvSpPr>
          <p:cNvPr id="356" name="Google Shape;356;p30"/>
          <p:cNvSpPr txBox="1"/>
          <p:nvPr/>
        </p:nvSpPr>
        <p:spPr>
          <a:xfrm>
            <a:off x="3276600" y="7038622"/>
            <a:ext cx="6858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dk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This Photo</a:t>
            </a:r>
            <a:r>
              <a:rPr lang="en-US" sz="900">
                <a:solidFill>
                  <a:schemeClr val="dk1"/>
                </a:solidFill>
                <a:latin typeface="Trebuchet MS"/>
                <a:ea typeface="Trebuchet MS"/>
                <a:cs typeface="Trebuchet MS"/>
                <a:sym typeface="Trebuchet MS"/>
              </a:rPr>
              <a:t> by Unknown Author is licensed under </a:t>
            </a:r>
            <a:r>
              <a:rPr lang="en-US" sz="900" u="sng">
                <a:solidFill>
                  <a:schemeClr val="dk1"/>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CC BY</a:t>
            </a:r>
            <a:endParaRPr sz="900">
              <a:solidFill>
                <a:schemeClr val="dk1"/>
              </a:solidFill>
              <a:latin typeface="Trebuchet MS"/>
              <a:ea typeface="Trebuchet MS"/>
              <a:cs typeface="Trebuchet MS"/>
              <a:sym typeface="Trebuchet MS"/>
            </a:endParaRPr>
          </a:p>
        </p:txBody>
      </p:sp>
      <p:pic>
        <p:nvPicPr>
          <p:cNvPr id="357" name="Google Shape;357;p30"/>
          <p:cNvPicPr preferRelativeResize="0"/>
          <p:nvPr/>
        </p:nvPicPr>
        <p:blipFill rotWithShape="1">
          <a:blip r:embed="rId6">
            <a:alphaModFix/>
          </a:blip>
          <a:srcRect/>
          <a:stretch/>
        </p:blipFill>
        <p:spPr>
          <a:xfrm>
            <a:off x="7704764" y="108817"/>
            <a:ext cx="1337660" cy="1320969"/>
          </a:xfrm>
          <a:prstGeom prst="rect">
            <a:avLst/>
          </a:prstGeom>
          <a:noFill/>
          <a:ln>
            <a:noFill/>
          </a:ln>
        </p:spPr>
      </p:pic>
      <p:pic>
        <p:nvPicPr>
          <p:cNvPr id="358" name="Google Shape;358;p30"/>
          <p:cNvPicPr preferRelativeResize="0"/>
          <p:nvPr/>
        </p:nvPicPr>
        <p:blipFill rotWithShape="1">
          <a:blip r:embed="rId7">
            <a:alphaModFix/>
          </a:blip>
          <a:srcRect/>
          <a:stretch/>
        </p:blipFill>
        <p:spPr>
          <a:xfrm>
            <a:off x="356068" y="136386"/>
            <a:ext cx="1513522" cy="1270366"/>
          </a:xfrm>
          <a:prstGeom prst="rect">
            <a:avLst/>
          </a:prstGeom>
          <a:noFill/>
          <a:ln>
            <a:noFill/>
          </a:ln>
        </p:spPr>
      </p:pic>
      <p:pic>
        <p:nvPicPr>
          <p:cNvPr id="359" name="Google Shape;359;p30"/>
          <p:cNvPicPr preferRelativeResize="0"/>
          <p:nvPr/>
        </p:nvPicPr>
        <p:blipFill rotWithShape="1">
          <a:blip r:embed="rId8">
            <a:alphaModFix/>
          </a:blip>
          <a:srcRect/>
          <a:stretch/>
        </p:blipFill>
        <p:spPr>
          <a:xfrm>
            <a:off x="6611420" y="5310127"/>
            <a:ext cx="2186688" cy="1442670"/>
          </a:xfrm>
          <a:prstGeom prst="rect">
            <a:avLst/>
          </a:prstGeom>
          <a:noFill/>
          <a:ln>
            <a:noFill/>
          </a:ln>
        </p:spPr>
      </p:pic>
      <p:pic>
        <p:nvPicPr>
          <p:cNvPr id="360" name="Google Shape;360;p30"/>
          <p:cNvPicPr preferRelativeResize="0"/>
          <p:nvPr/>
        </p:nvPicPr>
        <p:blipFill rotWithShape="1">
          <a:blip r:embed="rId9">
            <a:alphaModFix/>
          </a:blip>
          <a:srcRect/>
          <a:stretch/>
        </p:blipFill>
        <p:spPr>
          <a:xfrm>
            <a:off x="1869590" y="5329641"/>
            <a:ext cx="2311992" cy="1442669"/>
          </a:xfrm>
          <a:prstGeom prst="rect">
            <a:avLst/>
          </a:prstGeom>
          <a:noFill/>
          <a:ln>
            <a:noFill/>
          </a:ln>
        </p:spPr>
      </p:pic>
      <p:pic>
        <p:nvPicPr>
          <p:cNvPr id="361" name="Google Shape;361;p30"/>
          <p:cNvPicPr preferRelativeResize="0"/>
          <p:nvPr/>
        </p:nvPicPr>
        <p:blipFill rotWithShape="1">
          <a:blip r:embed="rId10">
            <a:alphaModFix/>
          </a:blip>
          <a:srcRect/>
          <a:stretch/>
        </p:blipFill>
        <p:spPr>
          <a:xfrm>
            <a:off x="7786838" y="2477535"/>
            <a:ext cx="2675141" cy="19509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913640" y="254162"/>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5400"/>
              <a:buFont typeface="Trebuchet MS"/>
              <a:buNone/>
            </a:pPr>
            <a:r>
              <a:rPr lang="en-US" sz="5400">
                <a:solidFill>
                  <a:srgbClr val="FF6600"/>
                </a:solidFill>
              </a:rPr>
              <a:t>Important Names to Know</a:t>
            </a:r>
            <a:endParaRPr>
              <a:solidFill>
                <a:srgbClr val="FF6600"/>
              </a:solidFill>
            </a:endParaRPr>
          </a:p>
        </p:txBody>
      </p:sp>
      <p:sp>
        <p:nvSpPr>
          <p:cNvPr id="162" name="Google Shape;162;p3"/>
          <p:cNvSpPr txBox="1">
            <a:spLocks noGrp="1"/>
          </p:cNvSpPr>
          <p:nvPr>
            <p:ph type="body" idx="1"/>
          </p:nvPr>
        </p:nvSpPr>
        <p:spPr>
          <a:xfrm>
            <a:off x="286916" y="1225640"/>
            <a:ext cx="10562593" cy="5378198"/>
          </a:xfrm>
          <a:prstGeom prst="rect">
            <a:avLst/>
          </a:prstGeom>
          <a:noFill/>
          <a:ln>
            <a:noFill/>
          </a:ln>
        </p:spPr>
        <p:txBody>
          <a:bodyPr spcFirstLastPara="1" wrap="square" lIns="91425" tIns="45700" rIns="91425" bIns="45700" anchor="t" anchorCtr="0">
            <a:normAutofit fontScale="47500" lnSpcReduction="20000"/>
          </a:bodyPr>
          <a:lstStyle/>
          <a:p>
            <a:pPr marL="342900" lvl="0" indent="-342900" algn="l" rtl="0">
              <a:spcBef>
                <a:spcPts val="0"/>
              </a:spcBef>
              <a:spcAft>
                <a:spcPts val="0"/>
              </a:spcAft>
              <a:buSzPts val="1600"/>
              <a:buChar char="►"/>
            </a:pPr>
            <a:endParaRPr lang="en-US" sz="2000">
              <a:solidFill>
                <a:srgbClr val="C00000"/>
              </a:solidFill>
            </a:endParaRPr>
          </a:p>
          <a:p>
            <a:pPr marL="342900" lvl="0" indent="-342900" algn="l" rtl="0">
              <a:spcBef>
                <a:spcPts val="0"/>
              </a:spcBef>
              <a:spcAft>
                <a:spcPts val="0"/>
              </a:spcAft>
              <a:buSzPts val="1600"/>
              <a:buChar char="►"/>
            </a:pPr>
            <a:r>
              <a:rPr lang="en-US" sz="4500">
                <a:solidFill>
                  <a:srgbClr val="F66400"/>
                </a:solidFill>
              </a:rPr>
              <a:t>Dean of Students- </a:t>
            </a:r>
            <a:r>
              <a:rPr lang="en-US" sz="4500">
                <a:solidFill>
                  <a:schemeClr val="tx1"/>
                </a:solidFill>
              </a:rPr>
              <a:t>Ms. Pearson, </a:t>
            </a:r>
            <a:r>
              <a:rPr lang="en-US" sz="4500" u="sng">
                <a:solidFill>
                  <a:schemeClr val="hlink"/>
                </a:solidFill>
                <a:hlinkClick r:id="rId3"/>
              </a:rPr>
              <a:t>jnpearson@wcpss.net</a:t>
            </a:r>
            <a:endParaRPr lang="en-US" sz="4500" u="sng">
              <a:solidFill>
                <a:schemeClr val="hlink"/>
              </a:solidFill>
            </a:endParaRPr>
          </a:p>
          <a:p>
            <a:pPr marL="0" lvl="0" indent="0" algn="l" rtl="0">
              <a:spcBef>
                <a:spcPts val="0"/>
              </a:spcBef>
              <a:spcAft>
                <a:spcPts val="0"/>
              </a:spcAft>
              <a:buSzPts val="1600"/>
              <a:buNone/>
            </a:pPr>
            <a:endParaRPr lang="en-US" sz="4500" u="sng">
              <a:solidFill>
                <a:schemeClr val="hlink"/>
              </a:solidFill>
            </a:endParaRPr>
          </a:p>
          <a:p>
            <a:pPr marL="342900" indent="-342900">
              <a:spcBef>
                <a:spcPts val="0"/>
              </a:spcBef>
              <a:buSzPts val="1600"/>
            </a:pPr>
            <a:r>
              <a:rPr lang="en-US" sz="4500">
                <a:solidFill>
                  <a:srgbClr val="F66400"/>
                </a:solidFill>
              </a:rPr>
              <a:t>Student Services Assistant </a:t>
            </a:r>
            <a:r>
              <a:rPr lang="en-US" sz="4500">
                <a:solidFill>
                  <a:schemeClr val="dk1"/>
                </a:solidFill>
              </a:rPr>
              <a:t>Mr. SanGiacomo (Coach Mike),</a:t>
            </a:r>
          </a:p>
          <a:p>
            <a:pPr marL="0" indent="0">
              <a:spcBef>
                <a:spcPts val="0"/>
              </a:spcBef>
              <a:buSzPts val="1600"/>
              <a:buNone/>
            </a:pPr>
            <a:r>
              <a:rPr lang="en-US" sz="4500">
                <a:solidFill>
                  <a:schemeClr val="dk1"/>
                </a:solidFill>
              </a:rPr>
              <a:t>							 </a:t>
            </a:r>
            <a:r>
              <a:rPr lang="en-US" sz="4500">
                <a:solidFill>
                  <a:schemeClr val="dk1"/>
                </a:solidFill>
                <a:hlinkClick r:id="rId4"/>
              </a:rPr>
              <a:t>msangiacomo@wcpss.net</a:t>
            </a:r>
            <a:r>
              <a:rPr lang="en-US" sz="4500">
                <a:solidFill>
                  <a:schemeClr val="dk1"/>
                </a:solidFill>
              </a:rPr>
              <a:t> </a:t>
            </a:r>
          </a:p>
          <a:p>
            <a:pPr marL="0" indent="0">
              <a:spcBef>
                <a:spcPts val="0"/>
              </a:spcBef>
              <a:buSzPts val="1600"/>
              <a:buNone/>
            </a:pPr>
            <a:endParaRPr sz="4500"/>
          </a:p>
          <a:p>
            <a:pPr marL="342900" lvl="0" indent="-342900" algn="l" rtl="0">
              <a:spcBef>
                <a:spcPts val="1000"/>
              </a:spcBef>
              <a:spcAft>
                <a:spcPts val="0"/>
              </a:spcAft>
              <a:buSzPts val="1600"/>
              <a:buChar char="►"/>
            </a:pPr>
            <a:r>
              <a:rPr lang="en-US" sz="4500">
                <a:solidFill>
                  <a:srgbClr val="F66400"/>
                </a:solidFill>
              </a:rPr>
              <a:t>Intervention Coordinators- </a:t>
            </a:r>
            <a:r>
              <a:rPr lang="en-US" sz="4500">
                <a:solidFill>
                  <a:schemeClr val="dk1"/>
                </a:solidFill>
              </a:rPr>
              <a:t>Mrs. Stephenson, </a:t>
            </a:r>
            <a:r>
              <a:rPr lang="en-US" sz="4500">
                <a:solidFill>
                  <a:schemeClr val="dk1"/>
                </a:solidFill>
                <a:hlinkClick r:id="rId5"/>
              </a:rPr>
              <a:t>astephenson4@wcpss.net</a:t>
            </a:r>
            <a:r>
              <a:rPr lang="en-US" sz="4500">
                <a:solidFill>
                  <a:schemeClr val="dk1"/>
                </a:solidFill>
              </a:rPr>
              <a:t> </a:t>
            </a:r>
          </a:p>
          <a:p>
            <a:pPr marL="0" lvl="0" indent="0" algn="l" rtl="0">
              <a:spcBef>
                <a:spcPts val="1000"/>
              </a:spcBef>
              <a:spcAft>
                <a:spcPts val="0"/>
              </a:spcAft>
              <a:buSzPts val="1600"/>
              <a:buNone/>
            </a:pPr>
            <a:r>
              <a:rPr lang="en-US" sz="4500">
                <a:solidFill>
                  <a:schemeClr val="dk1"/>
                </a:solidFill>
              </a:rPr>
              <a:t>						</a:t>
            </a:r>
            <a:r>
              <a:rPr lang="en-US" sz="4300">
                <a:solidFill>
                  <a:schemeClr val="dk1"/>
                </a:solidFill>
              </a:rPr>
              <a:t>&amp; Mr. Harmon, </a:t>
            </a:r>
            <a:r>
              <a:rPr lang="en-US" sz="4300">
                <a:solidFill>
                  <a:schemeClr val="dk1"/>
                </a:solidFill>
                <a:hlinkClick r:id="rId6"/>
              </a:rPr>
              <a:t>charmon2@wcpss.net</a:t>
            </a:r>
            <a:r>
              <a:rPr lang="en-US" sz="4300">
                <a:solidFill>
                  <a:schemeClr val="dk1"/>
                </a:solidFill>
              </a:rPr>
              <a:t> </a:t>
            </a:r>
            <a:endParaRPr sz="4500" u="sng"/>
          </a:p>
          <a:p>
            <a:pPr marL="342900" lvl="0" indent="-342900" algn="l" rtl="0">
              <a:spcBef>
                <a:spcPts val="1000"/>
              </a:spcBef>
              <a:spcAft>
                <a:spcPts val="0"/>
              </a:spcAft>
              <a:buSzPts val="1600"/>
              <a:buChar char="►"/>
            </a:pPr>
            <a:r>
              <a:rPr lang="en-US" sz="4500">
                <a:solidFill>
                  <a:srgbClr val="F66400"/>
                </a:solidFill>
              </a:rPr>
              <a:t>Registrar-</a:t>
            </a:r>
            <a:r>
              <a:rPr lang="en-US" sz="4500"/>
              <a:t> </a:t>
            </a:r>
            <a:r>
              <a:rPr lang="en-US" sz="4500">
                <a:solidFill>
                  <a:schemeClr val="dk1"/>
                </a:solidFill>
              </a:rPr>
              <a:t>Mrs. Sidney, </a:t>
            </a:r>
            <a:r>
              <a:rPr lang="en-US" sz="4500">
                <a:solidFill>
                  <a:schemeClr val="dk1"/>
                </a:solidFill>
                <a:hlinkClick r:id="rId7"/>
              </a:rPr>
              <a:t>psidney@wcpss.net</a:t>
            </a:r>
            <a:r>
              <a:rPr lang="en-US" sz="4500">
                <a:solidFill>
                  <a:schemeClr val="dk1"/>
                </a:solidFill>
              </a:rPr>
              <a:t>  </a:t>
            </a:r>
          </a:p>
          <a:p>
            <a:pPr marL="0" lvl="0" indent="0" algn="l" rtl="0">
              <a:spcBef>
                <a:spcPts val="1000"/>
              </a:spcBef>
              <a:spcAft>
                <a:spcPts val="0"/>
              </a:spcAft>
              <a:buSzPts val="1600"/>
              <a:buNone/>
            </a:pPr>
            <a:endParaRPr sz="4500" u="sng"/>
          </a:p>
          <a:p>
            <a:pPr marL="342900" lvl="0" indent="-342900" algn="l" rtl="0">
              <a:spcBef>
                <a:spcPts val="1000"/>
              </a:spcBef>
              <a:spcAft>
                <a:spcPts val="0"/>
              </a:spcAft>
              <a:buSzPts val="1600"/>
              <a:buChar char="►"/>
            </a:pPr>
            <a:r>
              <a:rPr lang="en-US" sz="4500">
                <a:solidFill>
                  <a:srgbClr val="F66400"/>
                </a:solidFill>
              </a:rPr>
              <a:t>Student Assistance Program Coordinator (SAP)-</a:t>
            </a:r>
            <a:r>
              <a:rPr lang="en-US" sz="4500">
                <a:solidFill>
                  <a:schemeClr val="dk1"/>
                </a:solidFill>
              </a:rPr>
              <a:t>Mrs. Burnette, </a:t>
            </a:r>
            <a:r>
              <a:rPr lang="en-US" sz="4500" u="sng">
                <a:solidFill>
                  <a:schemeClr val="hlink"/>
                </a:solidFill>
                <a:hlinkClick r:id="rId8"/>
              </a:rPr>
              <a:t>pburnette@wcpss.net</a:t>
            </a:r>
            <a:endParaRPr lang="en-US" sz="4500" u="sng">
              <a:solidFill>
                <a:schemeClr val="hlink"/>
              </a:solidFill>
            </a:endParaRPr>
          </a:p>
          <a:p>
            <a:pPr marL="0" lvl="0" indent="0" algn="l" rtl="0">
              <a:spcBef>
                <a:spcPts val="1000"/>
              </a:spcBef>
              <a:spcAft>
                <a:spcPts val="0"/>
              </a:spcAft>
              <a:buSzPts val="1600"/>
              <a:buNone/>
            </a:pPr>
            <a:endParaRPr sz="4500"/>
          </a:p>
          <a:p>
            <a:pPr marL="342900" lvl="0" indent="-342900" algn="l" rtl="0">
              <a:spcBef>
                <a:spcPts val="1000"/>
              </a:spcBef>
              <a:spcAft>
                <a:spcPts val="0"/>
              </a:spcAft>
              <a:buSzPts val="1600"/>
              <a:buChar char="►"/>
            </a:pPr>
            <a:r>
              <a:rPr lang="en-US" sz="4500">
                <a:solidFill>
                  <a:srgbClr val="F66400"/>
                </a:solidFill>
              </a:rPr>
              <a:t>Career Development Coordinator- </a:t>
            </a:r>
            <a:r>
              <a:rPr lang="en-US" sz="4500">
                <a:solidFill>
                  <a:schemeClr val="dk1"/>
                </a:solidFill>
              </a:rPr>
              <a:t>Ms. Carlton, </a:t>
            </a:r>
            <a:r>
              <a:rPr lang="en-US" sz="4500">
                <a:solidFill>
                  <a:schemeClr val="dk1"/>
                </a:solidFill>
                <a:hlinkClick r:id="rId9"/>
              </a:rPr>
              <a:t>mccarlton@wcpss.net</a:t>
            </a:r>
            <a:r>
              <a:rPr lang="en-US" sz="4500">
                <a:solidFill>
                  <a:schemeClr val="dk1"/>
                </a:solidFill>
              </a:rPr>
              <a:t> </a:t>
            </a:r>
          </a:p>
          <a:p>
            <a:pPr marL="0" lvl="0" indent="0" algn="l" rtl="0">
              <a:spcBef>
                <a:spcPts val="1000"/>
              </a:spcBef>
              <a:spcAft>
                <a:spcPts val="0"/>
              </a:spcAft>
              <a:buSzPts val="1600"/>
              <a:buNone/>
            </a:pPr>
            <a:endParaRPr sz="4500"/>
          </a:p>
          <a:p>
            <a:pPr marL="342900" lvl="0" indent="-342900" algn="l" rtl="0">
              <a:spcBef>
                <a:spcPts val="1000"/>
              </a:spcBef>
              <a:spcAft>
                <a:spcPts val="0"/>
              </a:spcAft>
              <a:buSzPts val="1600"/>
              <a:buChar char="►"/>
            </a:pPr>
            <a:r>
              <a:rPr lang="en-US" sz="4500">
                <a:solidFill>
                  <a:srgbClr val="F66400"/>
                </a:solidFill>
              </a:rPr>
              <a:t>Financial Aid FAFSA Advisor- </a:t>
            </a:r>
            <a:r>
              <a:rPr lang="en-US" sz="4500">
                <a:solidFill>
                  <a:schemeClr val="dk1"/>
                </a:solidFill>
              </a:rPr>
              <a:t>Mrs. Tori Sharpe, </a:t>
            </a:r>
            <a:r>
              <a:rPr lang="en-US" sz="4500">
                <a:solidFill>
                  <a:schemeClr val="dk1"/>
                </a:solidFill>
                <a:hlinkClick r:id="rId10"/>
              </a:rPr>
              <a:t>vsharpe@wcpss.net</a:t>
            </a:r>
            <a:r>
              <a:rPr lang="en-US" sz="4500">
                <a:solidFill>
                  <a:schemeClr val="dk1"/>
                </a:solidFill>
              </a:rPr>
              <a:t> </a:t>
            </a:r>
            <a:endParaRPr sz="4500"/>
          </a:p>
          <a:p>
            <a:pPr marL="342900" lvl="0" indent="-251459" algn="l" rtl="0">
              <a:spcBef>
                <a:spcPts val="1000"/>
              </a:spcBef>
              <a:spcAft>
                <a:spcPts val="0"/>
              </a:spcAft>
              <a:buSzPts val="144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3"/>
          <p:cNvSpPr txBox="1">
            <a:spLocks noGrp="1"/>
          </p:cNvSpPr>
          <p:nvPr>
            <p:ph type="body" idx="1"/>
          </p:nvPr>
        </p:nvSpPr>
        <p:spPr>
          <a:xfrm>
            <a:off x="677333" y="1952091"/>
            <a:ext cx="9175583" cy="475693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sz="2400">
                <a:latin typeface="Times New Roman"/>
                <a:ea typeface="Times New Roman"/>
                <a:cs typeface="Times New Roman"/>
                <a:sym typeface="Times New Roman"/>
              </a:rPr>
              <a:t>Cost Effective, compared to other schools</a:t>
            </a:r>
          </a:p>
          <a:p>
            <a:pPr marL="342900" lvl="0" indent="-342900" algn="l" rtl="0">
              <a:spcBef>
                <a:spcPts val="0"/>
              </a:spcBef>
              <a:spcAft>
                <a:spcPts val="0"/>
              </a:spcAft>
              <a:buSzPts val="1440"/>
              <a:buChar char="►"/>
            </a:pPr>
            <a:r>
              <a:rPr lang="en-US" sz="2400">
                <a:latin typeface="Times New Roman"/>
                <a:ea typeface="Times New Roman"/>
                <a:cs typeface="Times New Roman"/>
                <a:sym typeface="Times New Roman"/>
              </a:rPr>
              <a:t>No SAT or ACT required for admission</a:t>
            </a:r>
            <a:endParaRPr sz="2400"/>
          </a:p>
          <a:p>
            <a:pPr marL="742950" lvl="1" indent="-285750" algn="l" rtl="0">
              <a:spcBef>
                <a:spcPts val="1000"/>
              </a:spcBef>
              <a:spcAft>
                <a:spcPts val="0"/>
              </a:spcAft>
              <a:buSzPts val="1280"/>
              <a:buChar char="►"/>
            </a:pPr>
            <a:r>
              <a:rPr lang="en-US" sz="2000">
                <a:latin typeface="Times New Roman"/>
                <a:ea typeface="Times New Roman"/>
                <a:cs typeface="Times New Roman"/>
                <a:sym typeface="Times New Roman"/>
              </a:rPr>
              <a:t>Can waive testing with 2.6 u/w GPA and 4 </a:t>
            </a:r>
            <a:r>
              <a:rPr lang="en-US" sz="2000" err="1">
                <a:latin typeface="Times New Roman"/>
                <a:ea typeface="Times New Roman"/>
                <a:cs typeface="Times New Roman"/>
                <a:sym typeface="Times New Roman"/>
              </a:rPr>
              <a:t>maths</a:t>
            </a:r>
            <a:r>
              <a:rPr lang="en-US" sz="2000">
                <a:latin typeface="Times New Roman"/>
                <a:ea typeface="Times New Roman"/>
                <a:cs typeface="Times New Roman"/>
                <a:sym typeface="Times New Roman"/>
              </a:rPr>
              <a:t> </a:t>
            </a:r>
            <a:r>
              <a:rPr lang="en-US" sz="2000" b="1">
                <a:latin typeface="Times New Roman"/>
                <a:ea typeface="Times New Roman"/>
                <a:cs typeface="Times New Roman"/>
                <a:sym typeface="Times New Roman"/>
              </a:rPr>
              <a:t>OR</a:t>
            </a:r>
            <a:r>
              <a:rPr lang="en-US" sz="2000">
                <a:latin typeface="Times New Roman"/>
                <a:ea typeface="Times New Roman"/>
                <a:cs typeface="Times New Roman"/>
                <a:sym typeface="Times New Roman"/>
              </a:rPr>
              <a:t> SAT/ACT scores</a:t>
            </a:r>
            <a:endParaRPr sz="2000"/>
          </a:p>
          <a:p>
            <a:pPr marL="342900" lvl="0" indent="-342900" algn="l" rtl="0">
              <a:spcBef>
                <a:spcPts val="1000"/>
              </a:spcBef>
              <a:spcAft>
                <a:spcPts val="0"/>
              </a:spcAft>
              <a:buSzPts val="1440"/>
              <a:buChar char="►"/>
            </a:pPr>
            <a:r>
              <a:rPr lang="en-US" sz="2400" u="sng">
                <a:solidFill>
                  <a:schemeClr val="hlink"/>
                </a:solidFill>
                <a:latin typeface="Times New Roman"/>
                <a:ea typeface="Times New Roman"/>
                <a:cs typeface="Times New Roman"/>
                <a:sym typeface="Times New Roman"/>
                <a:hlinkClick r:id="rId3"/>
              </a:rPr>
              <a:t>Transfer Options </a:t>
            </a:r>
            <a:r>
              <a:rPr lang="en-US" sz="2400">
                <a:latin typeface="Times New Roman"/>
                <a:ea typeface="Times New Roman"/>
                <a:cs typeface="Times New Roman"/>
                <a:sym typeface="Times New Roman"/>
              </a:rPr>
              <a:t>Available (AA, AS, AAS)</a:t>
            </a:r>
            <a:endParaRPr sz="2400"/>
          </a:p>
          <a:p>
            <a:pPr marL="342900" lvl="0" indent="-342900" algn="l" rtl="0">
              <a:spcBef>
                <a:spcPts val="1000"/>
              </a:spcBef>
              <a:spcAft>
                <a:spcPts val="0"/>
              </a:spcAft>
              <a:buSzPts val="1440"/>
              <a:buChar char="►"/>
            </a:pPr>
            <a:r>
              <a:rPr lang="en-US" sz="2400">
                <a:latin typeface="Times New Roman"/>
                <a:ea typeface="Times New Roman"/>
                <a:cs typeface="Times New Roman"/>
                <a:sym typeface="Times New Roman"/>
              </a:rPr>
              <a:t>1-Year, 2-year, and Certificate options</a:t>
            </a:r>
            <a:endParaRPr sz="2400"/>
          </a:p>
          <a:p>
            <a:pPr marL="342900" lvl="0" indent="-342900" algn="l" rtl="0">
              <a:spcBef>
                <a:spcPts val="1000"/>
              </a:spcBef>
              <a:spcAft>
                <a:spcPts val="0"/>
              </a:spcAft>
              <a:buSzPts val="1440"/>
              <a:buChar char="►"/>
            </a:pPr>
            <a:r>
              <a:rPr lang="en-US" sz="2400">
                <a:latin typeface="Times New Roman"/>
                <a:ea typeface="Times New Roman"/>
                <a:cs typeface="Times New Roman"/>
                <a:sym typeface="Times New Roman"/>
              </a:rPr>
              <a:t>Ally Pearsall--Admissions representative for Athens (</a:t>
            </a:r>
            <a:r>
              <a:rPr lang="en-US" sz="2400">
                <a:latin typeface="Times New Roman"/>
                <a:ea typeface="Times New Roman"/>
                <a:cs typeface="Times New Roman"/>
                <a:sym typeface="Times New Roman"/>
                <a:hlinkClick r:id="rId4"/>
              </a:rPr>
              <a:t>anpearsall@waketech.edu</a:t>
            </a:r>
            <a:r>
              <a:rPr lang="en-US" sz="2400">
                <a:latin typeface="Times New Roman"/>
                <a:ea typeface="Times New Roman"/>
                <a:cs typeface="Times New Roman"/>
                <a:sym typeface="Times New Roman"/>
              </a:rPr>
              <a:t>)</a:t>
            </a:r>
          </a:p>
          <a:p>
            <a:pPr marL="342900" lvl="0" indent="-342900" algn="l" rtl="0">
              <a:spcBef>
                <a:spcPts val="1000"/>
              </a:spcBef>
              <a:spcAft>
                <a:spcPts val="0"/>
              </a:spcAft>
              <a:buSzPts val="1440"/>
              <a:buChar char="►"/>
            </a:pPr>
            <a:r>
              <a:rPr lang="en-US" sz="2400">
                <a:latin typeface="Times New Roman"/>
                <a:ea typeface="Times New Roman"/>
                <a:cs typeface="Times New Roman"/>
                <a:sym typeface="Times New Roman"/>
              </a:rPr>
              <a:t>Wake Tech Open House: </a:t>
            </a:r>
            <a:r>
              <a:rPr lang="en-US" sz="2400" b="1">
                <a:solidFill>
                  <a:srgbClr val="F66400"/>
                </a:solidFill>
                <a:latin typeface="Times New Roman"/>
                <a:ea typeface="Times New Roman"/>
                <a:cs typeface="Times New Roman"/>
                <a:sym typeface="Times New Roman"/>
              </a:rPr>
              <a:t>October 15</a:t>
            </a:r>
            <a:r>
              <a:rPr lang="en-US" sz="2400" b="1" baseline="30000">
                <a:solidFill>
                  <a:srgbClr val="F66400"/>
                </a:solidFill>
                <a:latin typeface="Times New Roman"/>
                <a:ea typeface="Times New Roman"/>
                <a:cs typeface="Times New Roman"/>
                <a:sym typeface="Times New Roman"/>
              </a:rPr>
              <a:t>th</a:t>
            </a:r>
            <a:r>
              <a:rPr lang="en-US" sz="2400">
                <a:latin typeface="Times New Roman"/>
                <a:ea typeface="Times New Roman"/>
                <a:cs typeface="Times New Roman"/>
                <a:sym typeface="Times New Roman"/>
              </a:rPr>
              <a:t>, 9 am-12 pm; </a:t>
            </a:r>
            <a:r>
              <a:rPr lang="en-US" sz="2400">
                <a:latin typeface="Times New Roman"/>
                <a:ea typeface="Times New Roman"/>
                <a:cs typeface="Times New Roman"/>
                <a:sym typeface="Times New Roman"/>
                <a:hlinkClick r:id="rId5"/>
              </a:rPr>
              <a:t>Register here! </a:t>
            </a:r>
          </a:p>
          <a:p>
            <a:pPr marL="342900" indent="-342900"/>
            <a:r>
              <a:rPr lang="en-US" sz="2400">
                <a:latin typeface="Times New Roman"/>
                <a:cs typeface="Times New Roman"/>
                <a:sym typeface="Times New Roman"/>
              </a:rPr>
              <a:t>College Connect: Tour Wake Tech’s Campus on </a:t>
            </a:r>
            <a:r>
              <a:rPr lang="en-US" sz="2400" b="1">
                <a:solidFill>
                  <a:srgbClr val="F66400"/>
                </a:solidFill>
                <a:latin typeface="Times New Roman"/>
                <a:cs typeface="Times New Roman"/>
                <a:sym typeface="Times New Roman"/>
              </a:rPr>
              <a:t>November 2nd see Ms. Carlton ( if interested in attending)</a:t>
            </a:r>
            <a:endParaRPr lang="en-US" sz="2400" b="1">
              <a:solidFill>
                <a:srgbClr val="F66400"/>
              </a:solidFill>
            </a:endParaRPr>
          </a:p>
        </p:txBody>
      </p:sp>
      <p:pic>
        <p:nvPicPr>
          <p:cNvPr id="381" name="Google Shape;381;p33" descr="Image result for wake tech logo"/>
          <p:cNvPicPr preferRelativeResize="0"/>
          <p:nvPr/>
        </p:nvPicPr>
        <p:blipFill rotWithShape="1">
          <a:blip r:embed="rId6">
            <a:alphaModFix/>
          </a:blip>
          <a:srcRect/>
          <a:stretch/>
        </p:blipFill>
        <p:spPr>
          <a:xfrm>
            <a:off x="3595097" y="0"/>
            <a:ext cx="3432425" cy="20645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imes New Roman"/>
              <a:buNone/>
            </a:pPr>
            <a:r>
              <a:rPr lang="en-US" sz="4400">
                <a:solidFill>
                  <a:srgbClr val="F66400"/>
                </a:solidFill>
                <a:latin typeface="Times New Roman"/>
                <a:ea typeface="Times New Roman"/>
                <a:cs typeface="Times New Roman"/>
                <a:sym typeface="Times New Roman"/>
              </a:rPr>
              <a:t>Explore Your Interests</a:t>
            </a:r>
            <a:endParaRPr sz="4400">
              <a:solidFill>
                <a:srgbClr val="F66400"/>
              </a:solidFill>
            </a:endParaRPr>
          </a:p>
        </p:txBody>
      </p:sp>
      <p:sp>
        <p:nvSpPr>
          <p:cNvPr id="341" name="Google Shape;341;p28"/>
          <p:cNvSpPr txBox="1">
            <a:spLocks noGrp="1"/>
          </p:cNvSpPr>
          <p:nvPr>
            <p:ph type="body" idx="1"/>
          </p:nvPr>
        </p:nvSpPr>
        <p:spPr>
          <a:xfrm>
            <a:off x="828781" y="1809965"/>
            <a:ext cx="9003588" cy="4364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sz="2800">
                <a:latin typeface="Times New Roman"/>
                <a:ea typeface="Times New Roman"/>
                <a:cs typeface="Times New Roman"/>
                <a:sym typeface="Times New Roman"/>
              </a:rPr>
              <a:t>Job Shadow (spend a day observing/following a career professional)</a:t>
            </a:r>
            <a:endParaRPr sz="2400"/>
          </a:p>
          <a:p>
            <a:pPr marL="342900" lvl="0" indent="-342900" algn="l" rtl="0">
              <a:spcBef>
                <a:spcPts val="1000"/>
              </a:spcBef>
              <a:spcAft>
                <a:spcPts val="0"/>
              </a:spcAft>
              <a:buSzPts val="1600"/>
              <a:buChar char="►"/>
            </a:pPr>
            <a:r>
              <a:rPr lang="en-US" sz="2800">
                <a:latin typeface="Times New Roman"/>
                <a:ea typeface="Times New Roman"/>
                <a:cs typeface="Times New Roman"/>
                <a:sym typeface="Times New Roman"/>
              </a:rPr>
              <a:t>Internship (short term usually 4-6 weeks)</a:t>
            </a:r>
            <a:endParaRPr sz="2400"/>
          </a:p>
          <a:p>
            <a:pPr marL="342900" lvl="0" indent="-342900" algn="l" rtl="0">
              <a:spcBef>
                <a:spcPts val="1000"/>
              </a:spcBef>
              <a:spcAft>
                <a:spcPts val="0"/>
              </a:spcAft>
              <a:buSzPts val="1600"/>
              <a:buChar char="►"/>
            </a:pPr>
            <a:r>
              <a:rPr lang="en-US" sz="2800">
                <a:latin typeface="Times New Roman"/>
                <a:ea typeface="Times New Roman"/>
                <a:cs typeface="Times New Roman"/>
                <a:sym typeface="Times New Roman"/>
              </a:rPr>
              <a:t>Volunteer at a business/company</a:t>
            </a:r>
            <a:endParaRPr sz="2400"/>
          </a:p>
          <a:p>
            <a:pPr marL="342900" lvl="0" indent="-342900" algn="l" rtl="0">
              <a:spcBef>
                <a:spcPts val="1000"/>
              </a:spcBef>
              <a:spcAft>
                <a:spcPts val="0"/>
              </a:spcAft>
              <a:buSzPts val="1600"/>
              <a:buChar char="►"/>
            </a:pPr>
            <a:r>
              <a:rPr lang="en-US" sz="2800">
                <a:latin typeface="Times New Roman"/>
                <a:ea typeface="Times New Roman"/>
                <a:cs typeface="Times New Roman"/>
                <a:sym typeface="Times New Roman"/>
              </a:rPr>
              <a:t>Part-time Employment Fair coming </a:t>
            </a:r>
            <a:r>
              <a:rPr lang="en-US" sz="2800" b="1">
                <a:solidFill>
                  <a:srgbClr val="F66400"/>
                </a:solidFill>
                <a:latin typeface="Times New Roman"/>
                <a:ea typeface="Times New Roman"/>
                <a:cs typeface="Times New Roman"/>
                <a:sym typeface="Times New Roman"/>
              </a:rPr>
              <a:t>October 19</a:t>
            </a:r>
            <a:r>
              <a:rPr lang="en-US" sz="2800" b="1" baseline="30000">
                <a:solidFill>
                  <a:srgbClr val="F66400"/>
                </a:solidFill>
                <a:latin typeface="Times New Roman"/>
                <a:ea typeface="Times New Roman"/>
                <a:cs typeface="Times New Roman"/>
                <a:sym typeface="Times New Roman"/>
              </a:rPr>
              <a:t>th</a:t>
            </a:r>
            <a:r>
              <a:rPr lang="en-US" sz="2800" b="1">
                <a:solidFill>
                  <a:srgbClr val="F66400"/>
                </a:solidFill>
                <a:latin typeface="Times New Roman"/>
                <a:ea typeface="Times New Roman"/>
                <a:cs typeface="Times New Roman"/>
                <a:sym typeface="Times New Roman"/>
              </a:rPr>
              <a:t>!</a:t>
            </a:r>
            <a:endParaRPr sz="2400" b="1">
              <a:solidFill>
                <a:srgbClr val="F66400"/>
              </a:solidFill>
            </a:endParaRPr>
          </a:p>
          <a:p>
            <a:pPr marL="342900" lvl="0" indent="-342900" algn="l" rtl="0">
              <a:spcBef>
                <a:spcPts val="1000"/>
              </a:spcBef>
              <a:spcAft>
                <a:spcPts val="0"/>
              </a:spcAft>
              <a:buSzPts val="1600"/>
              <a:buChar char="►"/>
            </a:pPr>
            <a:r>
              <a:rPr lang="en-US" sz="2800">
                <a:latin typeface="Times New Roman"/>
                <a:ea typeface="Times New Roman"/>
                <a:cs typeface="Times New Roman"/>
                <a:sym typeface="Times New Roman"/>
              </a:rPr>
              <a:t>Participate in career fairs to network and make connections</a:t>
            </a:r>
            <a:endParaRPr sz="2400"/>
          </a:p>
          <a:p>
            <a:pPr marL="342900" lvl="0" indent="-342900" algn="l" rtl="0">
              <a:spcBef>
                <a:spcPts val="1000"/>
              </a:spcBef>
              <a:spcAft>
                <a:spcPts val="0"/>
              </a:spcAft>
              <a:buSzPts val="1600"/>
              <a:buChar char="►"/>
            </a:pPr>
            <a:r>
              <a:rPr lang="en-US" sz="2800">
                <a:latin typeface="Times New Roman"/>
                <a:ea typeface="Times New Roman"/>
                <a:cs typeface="Times New Roman"/>
                <a:sym typeface="Times New Roman"/>
              </a:rPr>
              <a:t>Ask questions of someone working in the industry/field</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9"/>
          <p:cNvSpPr txBox="1">
            <a:spLocks noGrp="1"/>
          </p:cNvSpPr>
          <p:nvPr>
            <p:ph type="body" idx="1"/>
          </p:nvPr>
        </p:nvSpPr>
        <p:spPr>
          <a:xfrm>
            <a:off x="324398" y="1460095"/>
            <a:ext cx="7007736" cy="3880773"/>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SzPts val="1440"/>
              <a:buChar char="►"/>
            </a:pPr>
            <a:r>
              <a:rPr lang="en-US" sz="2800">
                <a:latin typeface="Times New Roman"/>
                <a:ea typeface="Times New Roman"/>
                <a:cs typeface="Times New Roman"/>
                <a:sym typeface="Times New Roman"/>
              </a:rPr>
              <a:t>Over $150,000 investment in each apprentice.</a:t>
            </a:r>
            <a:endParaRPr lang="en-US" sz="2800"/>
          </a:p>
          <a:p>
            <a:pPr marL="342900" indent="-342900"/>
            <a:r>
              <a:rPr lang="en-US" sz="2800">
                <a:latin typeface="Times New Roman"/>
                <a:ea typeface="Times New Roman"/>
                <a:cs typeface="Times New Roman"/>
                <a:sym typeface="Times New Roman"/>
              </a:rPr>
              <a:t>Earn $ while you learn! </a:t>
            </a:r>
          </a:p>
          <a:p>
            <a:pPr marL="342900" indent="-342900"/>
            <a:r>
              <a:rPr lang="en-US" sz="2800">
                <a:latin typeface="Times New Roman"/>
                <a:ea typeface="Times New Roman"/>
                <a:cs typeface="Times New Roman"/>
                <a:sym typeface="Times New Roman"/>
              </a:rPr>
              <a:t>NC TAP representative will visit Athens Drive this fall to explain the program and benefits and how to apply.  </a:t>
            </a:r>
            <a:endParaRPr lang="en-US" sz="2800">
              <a:highlight>
                <a:srgbClr val="FFFF00"/>
              </a:highlight>
            </a:endParaRPr>
          </a:p>
          <a:p>
            <a:pPr marL="342900" indent="-342900"/>
            <a:r>
              <a:rPr lang="en-US" sz="2800">
                <a:latin typeface="Times New Roman"/>
                <a:ea typeface="Times New Roman"/>
                <a:cs typeface="Times New Roman"/>
                <a:sym typeface="Times New Roman"/>
              </a:rPr>
              <a:t>Listen to announcements for date and then sign up in career center to attend info session See Ms. Carlton for more information.</a:t>
            </a:r>
            <a:endParaRPr lang="en-US" sz="2800">
              <a:latin typeface="Times New Roman"/>
              <a:cs typeface="Times New Roman"/>
            </a:endParaRPr>
          </a:p>
          <a:p>
            <a:pPr marL="342900" lvl="0" indent="-250825" algn="l" rtl="0">
              <a:spcBef>
                <a:spcPts val="1000"/>
              </a:spcBef>
              <a:spcAft>
                <a:spcPts val="0"/>
              </a:spcAft>
              <a:buSzPts val="1440"/>
              <a:buNone/>
            </a:pPr>
            <a:endParaRPr lang="en-US"/>
          </a:p>
        </p:txBody>
      </p:sp>
      <p:pic>
        <p:nvPicPr>
          <p:cNvPr id="444" name="Google Shape;444;p39" descr="http://nebula.wsimg.com/1733dff17fdb9b01ce16af2adee54d23?AccessKeyId=8DE777AD9BD8679B73C4&amp;disposition=0&amp;alloworigin=1">
            <a:hlinkClick r:id="rId3"/>
          </p:cNvPr>
          <p:cNvPicPr preferRelativeResize="0"/>
          <p:nvPr/>
        </p:nvPicPr>
        <p:blipFill rotWithShape="1">
          <a:blip r:embed="rId4">
            <a:alphaModFix/>
          </a:blip>
          <a:srcRect/>
          <a:stretch/>
        </p:blipFill>
        <p:spPr>
          <a:xfrm>
            <a:off x="452540" y="5087647"/>
            <a:ext cx="3016131" cy="1158364"/>
          </a:xfrm>
          <a:prstGeom prst="rect">
            <a:avLst/>
          </a:prstGeom>
          <a:noFill/>
          <a:ln>
            <a:noFill/>
          </a:ln>
        </p:spPr>
      </p:pic>
      <p:sp>
        <p:nvSpPr>
          <p:cNvPr id="445" name="Google Shape;445;p39"/>
          <p:cNvSpPr/>
          <p:nvPr/>
        </p:nvSpPr>
        <p:spPr>
          <a:xfrm>
            <a:off x="3710398" y="5453788"/>
            <a:ext cx="4771203"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err="1">
                <a:solidFill>
                  <a:srgbClr val="000066"/>
                </a:solidFill>
                <a:latin typeface="arial"/>
                <a:ea typeface="arial"/>
                <a:cs typeface="arial"/>
                <a:sym typeface="arial"/>
              </a:rPr>
              <a:t>NC</a:t>
            </a:r>
            <a:r>
              <a:rPr lang="en-US" sz="2000" b="1" err="1">
                <a:solidFill>
                  <a:srgbClr val="CC0000"/>
                </a:solidFill>
                <a:latin typeface="arial"/>
                <a:ea typeface="arial"/>
                <a:cs typeface="arial"/>
                <a:sym typeface="arial"/>
              </a:rPr>
              <a:t>Triangle</a:t>
            </a:r>
            <a:r>
              <a:rPr lang="en-US" sz="2000" b="1">
                <a:solidFill>
                  <a:srgbClr val="CC0000"/>
                </a:solidFill>
                <a:latin typeface="arial"/>
                <a:ea typeface="arial"/>
                <a:cs typeface="arial"/>
                <a:sym typeface="arial"/>
              </a:rPr>
              <a:t> Apprenticeship Program</a:t>
            </a:r>
            <a:r>
              <a:rPr lang="en-US" sz="2000" i="1">
                <a:solidFill>
                  <a:srgbClr val="000000"/>
                </a:solidFill>
                <a:latin typeface="arial"/>
                <a:ea typeface="arial"/>
                <a:cs typeface="arial"/>
                <a:sym typeface="arial"/>
              </a:rPr>
              <a:t>  ... </a:t>
            </a:r>
            <a:r>
              <a:rPr lang="en-US" sz="1800" i="1">
                <a:solidFill>
                  <a:srgbClr val="000000"/>
                </a:solidFill>
                <a:latin typeface="arial"/>
                <a:ea typeface="arial"/>
                <a:cs typeface="arial"/>
                <a:sym typeface="arial"/>
              </a:rPr>
              <a:t>the degree that pays ... the other four-year degree</a:t>
            </a:r>
            <a:endParaRPr sz="1800">
              <a:solidFill>
                <a:srgbClr val="444444"/>
              </a:solidFill>
              <a:latin typeface="Lucida Sans"/>
              <a:ea typeface="Lucida Sans"/>
              <a:cs typeface="Lucida Sans"/>
              <a:sym typeface="Lucida Sans"/>
            </a:endParaRPr>
          </a:p>
        </p:txBody>
      </p:sp>
      <p:pic>
        <p:nvPicPr>
          <p:cNvPr id="446" name="Google Shape;446;p39" descr="Image result for nctap"/>
          <p:cNvPicPr preferRelativeResize="0"/>
          <p:nvPr/>
        </p:nvPicPr>
        <p:blipFill rotWithShape="1">
          <a:blip r:embed="rId5">
            <a:alphaModFix/>
          </a:blip>
          <a:srcRect/>
          <a:stretch/>
        </p:blipFill>
        <p:spPr>
          <a:xfrm>
            <a:off x="7874285" y="2144422"/>
            <a:ext cx="1962150" cy="2943225"/>
          </a:xfrm>
          <a:prstGeom prst="rect">
            <a:avLst/>
          </a:prstGeom>
          <a:noFill/>
          <a:ln>
            <a:noFill/>
          </a:ln>
        </p:spPr>
      </p:pic>
      <p:sp>
        <p:nvSpPr>
          <p:cNvPr id="2" name="Google Shape;340;p28">
            <a:extLst>
              <a:ext uri="{FF2B5EF4-FFF2-40B4-BE49-F238E27FC236}">
                <a16:creationId xmlns:a16="http://schemas.microsoft.com/office/drawing/2014/main" id="{A1212C19-11D3-49D5-C188-B533C128C65D}"/>
              </a:ext>
            </a:extLst>
          </p:cNvPr>
          <p:cNvSpPr txBox="1">
            <a:spLocks noGrp="1"/>
          </p:cNvSpPr>
          <p:nvPr>
            <p:ph type="title"/>
          </p:nvPr>
        </p:nvSpPr>
        <p:spPr>
          <a:xfrm>
            <a:off x="677334" y="36233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imes New Roman"/>
              <a:buNone/>
            </a:pPr>
            <a:r>
              <a:rPr lang="en-US" sz="4400">
                <a:solidFill>
                  <a:srgbClr val="F66400"/>
                </a:solidFill>
                <a:latin typeface="Times New Roman"/>
                <a:ea typeface="Times New Roman"/>
                <a:cs typeface="Times New Roman"/>
                <a:sym typeface="Times New Roman"/>
              </a:rPr>
              <a:t>Apprenticeship Opportunities</a:t>
            </a:r>
            <a:endParaRPr sz="4400">
              <a:solidFill>
                <a:srgbClr val="F664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imes New Roman"/>
              <a:buNone/>
            </a:pPr>
            <a:r>
              <a:rPr lang="en-US">
                <a:solidFill>
                  <a:srgbClr val="F66400"/>
                </a:solidFill>
                <a:latin typeface="Times New Roman"/>
                <a:ea typeface="Times New Roman"/>
                <a:cs typeface="Times New Roman"/>
                <a:sym typeface="Times New Roman"/>
              </a:rPr>
              <a:t>Pre-requisites for NC-Triangle Apprenticeship Program</a:t>
            </a:r>
            <a:endParaRPr>
              <a:solidFill>
                <a:srgbClr val="F66400"/>
              </a:solidFill>
            </a:endParaRPr>
          </a:p>
        </p:txBody>
      </p:sp>
      <p:sp>
        <p:nvSpPr>
          <p:cNvPr id="452" name="Google Shape;452;p4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latin typeface="Times New Roman"/>
                <a:ea typeface="Times New Roman"/>
                <a:cs typeface="Times New Roman"/>
                <a:sym typeface="Times New Roman"/>
              </a:rPr>
              <a:t>You have attended one or more NCTAP open houses.</a:t>
            </a:r>
            <a:br>
              <a:rPr lang="en-US">
                <a:latin typeface="Times New Roman"/>
                <a:ea typeface="Times New Roman"/>
                <a:cs typeface="Times New Roman"/>
              </a:rPr>
            </a:br>
            <a:endParaRPr lang="en-US">
              <a:latin typeface="Times New Roman"/>
              <a:ea typeface="Times New Roman"/>
              <a:cs typeface="Times New Roman"/>
            </a:endParaRPr>
          </a:p>
          <a:p>
            <a:pPr marL="342900" lvl="0" indent="-342900" algn="l" rtl="0">
              <a:spcBef>
                <a:spcPts val="1000"/>
              </a:spcBef>
              <a:spcAft>
                <a:spcPts val="0"/>
              </a:spcAft>
              <a:buSzPts val="1440"/>
              <a:buChar char="►"/>
            </a:pPr>
            <a:r>
              <a:rPr lang="en-US">
                <a:latin typeface="Times New Roman"/>
                <a:ea typeface="Times New Roman"/>
                <a:cs typeface="Times New Roman"/>
                <a:sym typeface="Times New Roman"/>
              </a:rPr>
              <a:t>Current junior or senior </a:t>
            </a:r>
            <a:br>
              <a:rPr lang="en-US">
                <a:latin typeface="Times New Roman"/>
                <a:ea typeface="Times New Roman"/>
                <a:cs typeface="Times New Roman"/>
              </a:rPr>
            </a:br>
            <a:endParaRPr lang="en-US">
              <a:latin typeface="Times New Roman"/>
              <a:ea typeface="Times New Roman"/>
              <a:cs typeface="Times New Roman"/>
            </a:endParaRPr>
          </a:p>
          <a:p>
            <a:pPr marL="342900" lvl="0" indent="-342900" algn="l" rtl="0">
              <a:spcBef>
                <a:spcPts val="1000"/>
              </a:spcBef>
              <a:spcAft>
                <a:spcPts val="0"/>
              </a:spcAft>
              <a:buSzPts val="1440"/>
              <a:buChar char="►"/>
            </a:pPr>
            <a:r>
              <a:rPr lang="en-US">
                <a:latin typeface="Times New Roman"/>
                <a:ea typeface="Times New Roman"/>
                <a:cs typeface="Times New Roman"/>
                <a:sym typeface="Times New Roman"/>
              </a:rPr>
              <a:t>GPA of 2.8 or higher.</a:t>
            </a:r>
            <a:br>
              <a:rPr lang="en-US">
                <a:latin typeface="Times New Roman"/>
                <a:ea typeface="Times New Roman"/>
                <a:cs typeface="Times New Roman"/>
              </a:rPr>
            </a:br>
            <a:br>
              <a:rPr lang="en-US">
                <a:latin typeface="Times New Roman"/>
                <a:ea typeface="Times New Roman"/>
                <a:cs typeface="Times New Roman"/>
              </a:rPr>
            </a:br>
            <a:endParaRPr lang="en-US">
              <a:latin typeface="Times New Roman"/>
              <a:ea typeface="Times New Roman"/>
              <a:cs typeface="Times New Roman"/>
            </a:endParaRPr>
          </a:p>
          <a:p>
            <a:pPr marL="342900" lvl="0" indent="-342900" algn="l" rtl="0">
              <a:spcBef>
                <a:spcPts val="1000"/>
              </a:spcBef>
              <a:spcAft>
                <a:spcPts val="0"/>
              </a:spcAft>
              <a:buSzPts val="1440"/>
              <a:buChar char="►"/>
            </a:pPr>
            <a:r>
              <a:rPr lang="en-US">
                <a:latin typeface="Times New Roman"/>
                <a:ea typeface="Times New Roman"/>
                <a:cs typeface="Times New Roman"/>
                <a:sym typeface="Times New Roman"/>
              </a:rPr>
              <a:t>Completion of Physics, Drafting/CAD &amp; computer applications are desired.</a:t>
            </a:r>
            <a:br>
              <a:rPr lang="en-US">
                <a:latin typeface="Times New Roman"/>
                <a:ea typeface="Times New Roman"/>
                <a:cs typeface="Times New Roman"/>
              </a:rPr>
            </a:br>
            <a:endParaRPr lang="en-US">
              <a:latin typeface="Times New Roman"/>
              <a:ea typeface="Times New Roman"/>
              <a:cs typeface="Times New Roman"/>
            </a:endParaRPr>
          </a:p>
          <a:p>
            <a:pPr marL="342900" lvl="0" indent="-342900" algn="l" rtl="0">
              <a:spcBef>
                <a:spcPts val="1000"/>
              </a:spcBef>
              <a:spcAft>
                <a:spcPts val="0"/>
              </a:spcAft>
              <a:buSzPts val="1440"/>
              <a:buChar char="►"/>
            </a:pPr>
            <a:r>
              <a:rPr lang="en-US">
                <a:latin typeface="Times New Roman"/>
                <a:ea typeface="Times New Roman"/>
                <a:cs typeface="Times New Roman"/>
                <a:sym typeface="Times New Roman"/>
              </a:rPr>
              <a:t>Foreign language knowledge will be an asset for today's global economy.</a:t>
            </a:r>
            <a:br>
              <a:rPr lang="en-US">
                <a:highlight>
                  <a:srgbClr val="FFFF00"/>
                </a:highlight>
                <a:latin typeface="Times New Roman"/>
                <a:ea typeface="Times New Roman"/>
                <a:cs typeface="Times New Roman"/>
                <a:sym typeface="Times New Roman"/>
              </a:rPr>
            </a:br>
            <a:endParaRPr>
              <a:highlight>
                <a:srgbClr val="FFFF00"/>
              </a:highlight>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8C42-7FA5-DD05-21F8-4BE1EE90547B}"/>
              </a:ext>
            </a:extLst>
          </p:cNvPr>
          <p:cNvSpPr>
            <a:spLocks noGrp="1"/>
          </p:cNvSpPr>
          <p:nvPr>
            <p:ph type="title"/>
          </p:nvPr>
        </p:nvSpPr>
        <p:spPr>
          <a:xfrm>
            <a:off x="1155973" y="547955"/>
            <a:ext cx="8596668" cy="1320800"/>
          </a:xfrm>
        </p:spPr>
        <p:txBody>
          <a:bodyPr/>
          <a:lstStyle/>
          <a:p>
            <a:pPr algn="ctr"/>
            <a:r>
              <a:rPr lang="en-US" sz="4800">
                <a:solidFill>
                  <a:srgbClr val="F66400"/>
                </a:solidFill>
              </a:rPr>
              <a:t>Thank you! </a:t>
            </a:r>
            <a:endParaRPr lang="en-US">
              <a:solidFill>
                <a:srgbClr val="F66400"/>
              </a:solidFill>
            </a:endParaRPr>
          </a:p>
        </p:txBody>
      </p:sp>
      <p:pic>
        <p:nvPicPr>
          <p:cNvPr id="13" name="Picture 12" descr="A picture containing logo&#10;&#10;Description automatically generated">
            <a:extLst>
              <a:ext uri="{FF2B5EF4-FFF2-40B4-BE49-F238E27FC236}">
                <a16:creationId xmlns:a16="http://schemas.microsoft.com/office/drawing/2014/main" id="{56F6D68A-1264-A85D-145D-B4257D12624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17369" y="1685104"/>
            <a:ext cx="5673876" cy="4085966"/>
          </a:xfrm>
          <a:prstGeom prst="rect">
            <a:avLst/>
          </a:prstGeom>
        </p:spPr>
      </p:pic>
    </p:spTree>
    <p:extLst>
      <p:ext uri="{BB962C8B-B14F-4D97-AF65-F5344CB8AC3E}">
        <p14:creationId xmlns:p14="http://schemas.microsoft.com/office/powerpoint/2010/main" val="4310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
          <p:cNvSpPr txBox="1">
            <a:spLocks noGrp="1"/>
          </p:cNvSpPr>
          <p:nvPr>
            <p:ph type="title"/>
          </p:nvPr>
        </p:nvSpPr>
        <p:spPr>
          <a:xfrm>
            <a:off x="167002" y="393844"/>
            <a:ext cx="8596668" cy="13208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C00000"/>
              </a:buClr>
              <a:buSzPct val="100000"/>
              <a:buFont typeface="Trebuchet MS"/>
              <a:buNone/>
            </a:pPr>
            <a:r>
              <a:rPr lang="en-US">
                <a:solidFill>
                  <a:srgbClr val="F66400"/>
                </a:solidFill>
              </a:rPr>
              <a:t>How Can I Make an Appointment to See My Counselor? </a:t>
            </a:r>
            <a:br>
              <a:rPr lang="en-US"/>
            </a:br>
            <a:br>
              <a:rPr lang="en-US"/>
            </a:br>
            <a:r>
              <a:rPr lang="en-US"/>
              <a:t>* Email them for an appointment </a:t>
            </a:r>
            <a:br>
              <a:rPr lang="en-US"/>
            </a:br>
            <a:br>
              <a:rPr lang="en-US"/>
            </a:br>
            <a:r>
              <a:rPr lang="en-US"/>
              <a:t>*Utilize their </a:t>
            </a:r>
            <a:r>
              <a:rPr lang="en-US">
                <a:hlinkClick r:id="rId3"/>
              </a:rPr>
              <a:t>Calendly Links</a:t>
            </a:r>
            <a:br>
              <a:rPr lang="en-US"/>
            </a:br>
            <a:br>
              <a:rPr lang="en-US"/>
            </a:br>
            <a:r>
              <a:rPr lang="en-US"/>
              <a:t>* Fill out an appointment request slip in    Student Services</a:t>
            </a:r>
            <a:br>
              <a:rPr lang="en-US"/>
            </a:br>
            <a:br>
              <a:rPr lang="en-US"/>
            </a:br>
            <a:r>
              <a:rPr lang="en-US"/>
              <a:t>* If it is an emergency, you do </a:t>
            </a:r>
            <a:r>
              <a:rPr lang="en-US">
                <a:solidFill>
                  <a:srgbClr val="C00000"/>
                </a:solidFill>
              </a:rPr>
              <a:t>NOT</a:t>
            </a:r>
            <a:r>
              <a:rPr lang="en-US"/>
              <a:t> need an appointment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5"/>
          <p:cNvPicPr preferRelativeResize="0"/>
          <p:nvPr/>
        </p:nvPicPr>
        <p:blipFill rotWithShape="1">
          <a:blip r:embed="rId3">
            <a:alphaModFix/>
          </a:blip>
          <a:srcRect/>
          <a:stretch/>
        </p:blipFill>
        <p:spPr>
          <a:xfrm>
            <a:off x="6376088" y="2012092"/>
            <a:ext cx="3056238" cy="3056238"/>
          </a:xfrm>
          <a:prstGeom prst="rect">
            <a:avLst/>
          </a:prstGeom>
          <a:noFill/>
          <a:ln>
            <a:noFill/>
          </a:ln>
        </p:spPr>
      </p:pic>
      <p:sp>
        <p:nvSpPr>
          <p:cNvPr id="174" name="Google Shape;174;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4800"/>
              <a:buFont typeface="Trebuchet MS"/>
              <a:buNone/>
            </a:pPr>
            <a:r>
              <a:rPr lang="en-US" sz="4800">
                <a:solidFill>
                  <a:srgbClr val="F66400"/>
                </a:solidFill>
              </a:rPr>
              <a:t>Graduation Requirements </a:t>
            </a:r>
            <a:endParaRPr>
              <a:solidFill>
                <a:srgbClr val="F66400"/>
              </a:solidFill>
            </a:endParaRPr>
          </a:p>
        </p:txBody>
      </p:sp>
      <p:sp>
        <p:nvSpPr>
          <p:cNvPr id="175" name="Google Shape;175;p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sz="2000"/>
              <a:t>4 English</a:t>
            </a:r>
            <a:endParaRPr sz="2000"/>
          </a:p>
          <a:p>
            <a:pPr marL="342900" lvl="0" indent="-342900" algn="l" rtl="0">
              <a:spcBef>
                <a:spcPts val="1000"/>
              </a:spcBef>
              <a:spcAft>
                <a:spcPts val="0"/>
              </a:spcAft>
              <a:buSzPts val="1440"/>
              <a:buChar char="►"/>
            </a:pPr>
            <a:r>
              <a:rPr lang="en-US" sz="2000"/>
              <a:t>4 Mathematics</a:t>
            </a:r>
            <a:endParaRPr sz="2000"/>
          </a:p>
          <a:p>
            <a:pPr marL="342900" lvl="0" indent="-342900" algn="l" rtl="0">
              <a:spcBef>
                <a:spcPts val="1000"/>
              </a:spcBef>
              <a:spcAft>
                <a:spcPts val="0"/>
              </a:spcAft>
              <a:buSzPts val="1440"/>
              <a:buChar char="►"/>
            </a:pPr>
            <a:r>
              <a:rPr lang="en-US" sz="2000"/>
              <a:t>3 Science</a:t>
            </a:r>
            <a:endParaRPr sz="2000"/>
          </a:p>
          <a:p>
            <a:pPr marL="342900" lvl="0" indent="-342900" algn="l" rtl="0">
              <a:spcBef>
                <a:spcPts val="1000"/>
              </a:spcBef>
              <a:spcAft>
                <a:spcPts val="0"/>
              </a:spcAft>
              <a:buSzPts val="1440"/>
              <a:buChar char="►"/>
            </a:pPr>
            <a:r>
              <a:rPr lang="en-US" sz="2000"/>
              <a:t>4 Social Studies</a:t>
            </a:r>
            <a:endParaRPr sz="2000"/>
          </a:p>
          <a:p>
            <a:pPr marL="342900" lvl="0" indent="-342900" algn="l" rtl="0">
              <a:spcBef>
                <a:spcPts val="1000"/>
              </a:spcBef>
              <a:spcAft>
                <a:spcPts val="0"/>
              </a:spcAft>
              <a:buSzPts val="1440"/>
              <a:buChar char="►"/>
            </a:pPr>
            <a:r>
              <a:rPr lang="en-US" sz="2000"/>
              <a:t>1 Health/PE</a:t>
            </a:r>
            <a:endParaRPr sz="2000"/>
          </a:p>
          <a:p>
            <a:pPr marL="342900" lvl="0" indent="-342900" algn="l" rtl="0">
              <a:spcBef>
                <a:spcPts val="1000"/>
              </a:spcBef>
              <a:spcAft>
                <a:spcPts val="0"/>
              </a:spcAft>
              <a:buSzPts val="1440"/>
              <a:buChar char="►"/>
            </a:pPr>
            <a:r>
              <a:rPr lang="en-US" sz="2000"/>
              <a:t>2 Electives from Arts, CTE, or World Language </a:t>
            </a:r>
            <a:endParaRPr sz="2000"/>
          </a:p>
          <a:p>
            <a:pPr marL="342900" lvl="0" indent="-342900" algn="l" rtl="0">
              <a:spcBef>
                <a:spcPts val="1000"/>
              </a:spcBef>
              <a:spcAft>
                <a:spcPts val="0"/>
              </a:spcAft>
              <a:buSzPts val="1440"/>
              <a:buChar char="►"/>
            </a:pPr>
            <a:r>
              <a:rPr lang="en-US" sz="2000"/>
              <a:t>8 Electives</a:t>
            </a:r>
            <a:endParaRPr sz="2000"/>
          </a:p>
          <a:p>
            <a:pPr marL="342900" lvl="0" indent="-342900" algn="l" rtl="0">
              <a:spcBef>
                <a:spcPts val="1000"/>
              </a:spcBef>
              <a:spcAft>
                <a:spcPts val="0"/>
              </a:spcAft>
              <a:buSzPts val="2560"/>
              <a:buChar char="►"/>
            </a:pPr>
            <a:r>
              <a:rPr lang="en-US" sz="3600">
                <a:solidFill>
                  <a:srgbClr val="F66400"/>
                </a:solidFill>
              </a:rPr>
              <a:t>26</a:t>
            </a:r>
            <a:r>
              <a:rPr lang="en-US" sz="2000">
                <a:solidFill>
                  <a:srgbClr val="F66400"/>
                </a:solidFill>
              </a:rPr>
              <a:t> Total Credits</a:t>
            </a:r>
            <a:endParaRPr sz="2000">
              <a:solidFill>
                <a:srgbClr val="F664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3600"/>
              <a:buFont typeface="Trebuchet MS"/>
              <a:buNone/>
            </a:pPr>
            <a:r>
              <a:rPr lang="en-US">
                <a:solidFill>
                  <a:srgbClr val="F66400"/>
                </a:solidFill>
              </a:rPr>
              <a:t>Do I Need a World Language to Graduate From High School? </a:t>
            </a:r>
            <a:endParaRPr>
              <a:solidFill>
                <a:srgbClr val="F66400"/>
              </a:solidFill>
            </a:endParaRPr>
          </a:p>
        </p:txBody>
      </p:sp>
      <p:sp>
        <p:nvSpPr>
          <p:cNvPr id="181" name="Google Shape;181;p6"/>
          <p:cNvSpPr txBox="1">
            <a:spLocks noGrp="1"/>
          </p:cNvSpPr>
          <p:nvPr>
            <p:ph type="body" idx="1"/>
          </p:nvPr>
        </p:nvSpPr>
        <p:spPr>
          <a:xfrm>
            <a:off x="677334" y="2160589"/>
            <a:ext cx="4942630" cy="261689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a:t>You </a:t>
            </a:r>
            <a:r>
              <a:rPr lang="en-US" sz="2400">
                <a:solidFill>
                  <a:srgbClr val="F66400"/>
                </a:solidFill>
              </a:rPr>
              <a:t>do not </a:t>
            </a:r>
            <a:r>
              <a:rPr lang="en-US" sz="2400"/>
              <a:t>need to take a world language to graduate from high school! </a:t>
            </a:r>
            <a:endParaRPr/>
          </a:p>
        </p:txBody>
      </p:sp>
      <p:sp>
        <p:nvSpPr>
          <p:cNvPr id="182" name="Google Shape;182;p6"/>
          <p:cNvSpPr txBox="1">
            <a:spLocks noGrp="1"/>
          </p:cNvSpPr>
          <p:nvPr>
            <p:ph type="body" idx="2"/>
          </p:nvPr>
        </p:nvSpPr>
        <p:spPr>
          <a:xfrm>
            <a:off x="5963273" y="2143057"/>
            <a:ext cx="4942630" cy="183444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a:t>You </a:t>
            </a:r>
            <a:r>
              <a:rPr lang="en-US" sz="2400">
                <a:solidFill>
                  <a:srgbClr val="F66400"/>
                </a:solidFill>
              </a:rPr>
              <a:t>do</a:t>
            </a:r>
            <a:r>
              <a:rPr lang="en-US" sz="2400"/>
              <a:t> need 2 consecutive levels of a world language to be eligible for NC public college admissions.</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pic>
        <p:nvPicPr>
          <p:cNvPr id="183" name="Google Shape;183;p6"/>
          <p:cNvPicPr preferRelativeResize="0"/>
          <p:nvPr/>
        </p:nvPicPr>
        <p:blipFill rotWithShape="1">
          <a:blip r:embed="rId3">
            <a:alphaModFix/>
          </a:blip>
          <a:srcRect/>
          <a:stretch/>
        </p:blipFill>
        <p:spPr>
          <a:xfrm>
            <a:off x="3353317" y="4207694"/>
            <a:ext cx="4342026" cy="20638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1088301" y="467914"/>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4800"/>
              <a:buFont typeface="Trebuchet MS"/>
              <a:buNone/>
            </a:pPr>
            <a:r>
              <a:rPr lang="en-US" sz="4800">
                <a:solidFill>
                  <a:srgbClr val="F66400"/>
                </a:solidFill>
              </a:rPr>
              <a:t>College Applications</a:t>
            </a:r>
            <a:endParaRPr>
              <a:solidFill>
                <a:srgbClr val="F66400"/>
              </a:solidFill>
            </a:endParaRPr>
          </a:p>
        </p:txBody>
      </p:sp>
      <p:sp>
        <p:nvSpPr>
          <p:cNvPr id="189" name="Google Shape;189;p7"/>
          <p:cNvSpPr txBox="1">
            <a:spLocks noGrp="1"/>
          </p:cNvSpPr>
          <p:nvPr>
            <p:ph type="body" idx="1"/>
          </p:nvPr>
        </p:nvSpPr>
        <p:spPr>
          <a:xfrm>
            <a:off x="414219" y="1552443"/>
            <a:ext cx="4185623"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en-US">
                <a:solidFill>
                  <a:srgbClr val="F66400"/>
                </a:solidFill>
              </a:rPr>
              <a:t>What’s Included:</a:t>
            </a:r>
            <a:endParaRPr>
              <a:solidFill>
                <a:srgbClr val="F66400"/>
              </a:solidFill>
            </a:endParaRPr>
          </a:p>
        </p:txBody>
      </p:sp>
      <p:sp>
        <p:nvSpPr>
          <p:cNvPr id="190" name="Google Shape;190;p7"/>
          <p:cNvSpPr txBox="1">
            <a:spLocks noGrp="1"/>
          </p:cNvSpPr>
          <p:nvPr>
            <p:ph type="body" idx="2"/>
          </p:nvPr>
        </p:nvSpPr>
        <p:spPr>
          <a:xfrm>
            <a:off x="565214" y="2276663"/>
            <a:ext cx="4185623" cy="3304117"/>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SzPts val="1440"/>
              <a:buChar char="►"/>
            </a:pPr>
            <a:r>
              <a:rPr lang="en-US" sz="2400"/>
              <a:t>Transcript</a:t>
            </a:r>
            <a:endParaRPr sz="2400"/>
          </a:p>
          <a:p>
            <a:pPr marL="342900" lvl="0" indent="-342900" algn="l" rtl="0">
              <a:spcBef>
                <a:spcPts val="1000"/>
              </a:spcBef>
              <a:spcAft>
                <a:spcPts val="0"/>
              </a:spcAft>
              <a:buSzPts val="1440"/>
              <a:buChar char="►"/>
            </a:pPr>
            <a:r>
              <a:rPr lang="en-US" sz="2400"/>
              <a:t>Secondary school report (if required)</a:t>
            </a:r>
            <a:endParaRPr sz="2400"/>
          </a:p>
          <a:p>
            <a:pPr marL="342900" lvl="0" indent="-342900" algn="l" rtl="0">
              <a:spcBef>
                <a:spcPts val="1000"/>
              </a:spcBef>
              <a:spcAft>
                <a:spcPts val="0"/>
              </a:spcAft>
              <a:buSzPts val="1440"/>
              <a:buChar char="►"/>
            </a:pPr>
            <a:r>
              <a:rPr lang="en-US" sz="2400"/>
              <a:t>School profile (if required)</a:t>
            </a:r>
            <a:endParaRPr sz="2400"/>
          </a:p>
          <a:p>
            <a:pPr marL="342900" lvl="0" indent="-342900" algn="l" rtl="0">
              <a:spcBef>
                <a:spcPts val="1000"/>
              </a:spcBef>
              <a:spcAft>
                <a:spcPts val="0"/>
              </a:spcAft>
              <a:buSzPts val="1440"/>
              <a:buChar char="►"/>
            </a:pPr>
            <a:r>
              <a:rPr lang="en-US" sz="2400"/>
              <a:t>Essays, letter(s) of recommendation and activity resumes as required. Not all schools ask for these.</a:t>
            </a:r>
            <a:endParaRPr sz="2400"/>
          </a:p>
        </p:txBody>
      </p:sp>
      <p:sp>
        <p:nvSpPr>
          <p:cNvPr id="191" name="Google Shape;191;p7"/>
          <p:cNvSpPr txBox="1">
            <a:spLocks noGrp="1"/>
          </p:cNvSpPr>
          <p:nvPr>
            <p:ph type="body" idx="3"/>
          </p:nvPr>
        </p:nvSpPr>
        <p:spPr>
          <a:xfrm>
            <a:off x="5499351" y="1548334"/>
            <a:ext cx="4185618"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en-US">
                <a:solidFill>
                  <a:srgbClr val="F66400"/>
                </a:solidFill>
              </a:rPr>
              <a:t>Letters of Recommendation:</a:t>
            </a:r>
            <a:endParaRPr>
              <a:solidFill>
                <a:srgbClr val="F66400"/>
              </a:solidFill>
            </a:endParaRPr>
          </a:p>
        </p:txBody>
      </p:sp>
      <p:sp>
        <p:nvSpPr>
          <p:cNvPr id="192" name="Google Shape;192;p7"/>
          <p:cNvSpPr txBox="1">
            <a:spLocks noGrp="1"/>
          </p:cNvSpPr>
          <p:nvPr>
            <p:ph type="body" idx="4"/>
          </p:nvPr>
        </p:nvSpPr>
        <p:spPr>
          <a:xfrm>
            <a:off x="5499351" y="2276662"/>
            <a:ext cx="4185617" cy="330411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sz="2400"/>
              <a:t>Give at least 2 weeks’ notice</a:t>
            </a:r>
            <a:endParaRPr sz="2400"/>
          </a:p>
          <a:p>
            <a:pPr marL="342900" lvl="0" indent="-342900" algn="l" rtl="0">
              <a:spcBef>
                <a:spcPts val="1000"/>
              </a:spcBef>
              <a:spcAft>
                <a:spcPts val="0"/>
              </a:spcAft>
              <a:buSzPts val="1440"/>
              <a:buChar char="►"/>
            </a:pPr>
            <a:r>
              <a:rPr lang="en-US" sz="2400"/>
              <a:t>Who to ask?</a:t>
            </a:r>
          </a:p>
          <a:p>
            <a:pPr marL="342900" lvl="0" indent="-342900" algn="l" rtl="0">
              <a:spcBef>
                <a:spcPts val="1000"/>
              </a:spcBef>
              <a:spcAft>
                <a:spcPts val="0"/>
              </a:spcAft>
              <a:buSzPts val="1440"/>
              <a:buChar char="►"/>
            </a:pPr>
            <a:r>
              <a:rPr lang="en-US" sz="2400"/>
              <a:t>Waive your FERPA rights! </a:t>
            </a:r>
            <a:endParaRPr sz="2400"/>
          </a:p>
          <a:p>
            <a:pPr marL="342900" lvl="0" indent="-342900" algn="l" rtl="0">
              <a:spcBef>
                <a:spcPts val="1000"/>
              </a:spcBef>
              <a:spcAft>
                <a:spcPts val="0"/>
              </a:spcAft>
              <a:buSzPts val="1440"/>
              <a:buChar char="►"/>
            </a:pPr>
            <a:r>
              <a:rPr lang="en-US" sz="2400"/>
              <a:t>Addressed and stamped envelope, if on paper</a:t>
            </a:r>
          </a:p>
          <a:p>
            <a:pPr marL="0" lvl="0" indent="0" algn="l" rtl="0">
              <a:spcBef>
                <a:spcPts val="1000"/>
              </a:spcBef>
              <a:spcAft>
                <a:spcPts val="0"/>
              </a:spcAft>
              <a:buSzPts val="1440"/>
              <a:buNone/>
            </a:pPr>
            <a:endParaRPr lang="en-US" sz="2400"/>
          </a:p>
          <a:p>
            <a:pPr marL="342900" lvl="0" indent="-342900" algn="l" rtl="0">
              <a:spcBef>
                <a:spcPts val="1000"/>
              </a:spcBef>
              <a:spcAft>
                <a:spcPts val="0"/>
              </a:spcAft>
              <a:buSzPts val="1440"/>
              <a:buChar char="►"/>
            </a:pPr>
            <a:endParaRPr sz="2400"/>
          </a:p>
          <a:p>
            <a:pPr marL="342900" lvl="0" indent="-251459" algn="l" rtl="0">
              <a:spcBef>
                <a:spcPts val="1000"/>
              </a:spcBef>
              <a:spcAft>
                <a:spcPts val="0"/>
              </a:spcAft>
              <a:buSzPts val="1440"/>
              <a:buNone/>
            </a:pPr>
            <a:endParaRPr/>
          </a:p>
        </p:txBody>
      </p:sp>
      <p:pic>
        <p:nvPicPr>
          <p:cNvPr id="193" name="Google Shape;193;p7"/>
          <p:cNvPicPr preferRelativeResize="0"/>
          <p:nvPr/>
        </p:nvPicPr>
        <p:blipFill rotWithShape="1">
          <a:blip r:embed="rId3">
            <a:alphaModFix/>
          </a:blip>
          <a:srcRect/>
          <a:stretch/>
        </p:blipFill>
        <p:spPr>
          <a:xfrm>
            <a:off x="6453432" y="5079525"/>
            <a:ext cx="2277454" cy="16427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title"/>
          </p:nvPr>
        </p:nvSpPr>
        <p:spPr>
          <a:xfrm>
            <a:off x="1036929" y="424665"/>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5400"/>
              <a:buFont typeface="Trebuchet MS"/>
              <a:buNone/>
            </a:pPr>
            <a:r>
              <a:rPr lang="en-US" sz="5400">
                <a:solidFill>
                  <a:srgbClr val="F66400"/>
                </a:solidFill>
              </a:rPr>
              <a:t>Who Gets In? </a:t>
            </a:r>
            <a:endParaRPr>
              <a:solidFill>
                <a:srgbClr val="F66400"/>
              </a:solidFill>
            </a:endParaRPr>
          </a:p>
        </p:txBody>
      </p:sp>
      <p:sp>
        <p:nvSpPr>
          <p:cNvPr id="199" name="Google Shape;199;p8"/>
          <p:cNvSpPr txBox="1">
            <a:spLocks noGrp="1"/>
          </p:cNvSpPr>
          <p:nvPr>
            <p:ph type="body" idx="1"/>
          </p:nvPr>
        </p:nvSpPr>
        <p:spPr>
          <a:xfrm>
            <a:off x="554044" y="2066980"/>
            <a:ext cx="4184035" cy="3880772"/>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SzPts val="1920"/>
              <a:buChar char="►"/>
            </a:pPr>
            <a:r>
              <a:rPr lang="en-US" sz="2400"/>
              <a:t>North Carolina University System Minimum Admissions requirements: </a:t>
            </a:r>
            <a:endParaRPr/>
          </a:p>
          <a:p>
            <a:pPr marL="342900" lvl="0" indent="-251459" algn="l" rtl="0">
              <a:spcBef>
                <a:spcPts val="1000"/>
              </a:spcBef>
              <a:spcAft>
                <a:spcPts val="0"/>
              </a:spcAft>
              <a:buSzPts val="1440"/>
              <a:buNone/>
            </a:pPr>
            <a:endParaRPr/>
          </a:p>
          <a:p>
            <a:pPr marL="342900" lvl="0" indent="-342900" algn="l" rtl="0">
              <a:spcBef>
                <a:spcPts val="1000"/>
              </a:spcBef>
              <a:spcAft>
                <a:spcPts val="0"/>
              </a:spcAft>
              <a:buSzPts val="1440"/>
              <a:buChar char="►"/>
            </a:pPr>
            <a:r>
              <a:rPr lang="en-US" sz="2200"/>
              <a:t>2.5 Minimum GPA</a:t>
            </a:r>
            <a:endParaRPr sz="2200"/>
          </a:p>
          <a:p>
            <a:pPr marL="342900" lvl="0" indent="-342900" algn="l" rtl="0">
              <a:spcBef>
                <a:spcPts val="1000"/>
              </a:spcBef>
              <a:spcAft>
                <a:spcPts val="0"/>
              </a:spcAft>
              <a:buSzPts val="1440"/>
              <a:buChar char="►"/>
            </a:pPr>
            <a:r>
              <a:rPr lang="en-US" sz="2200"/>
              <a:t>800 Minimum SAT (Critical Reading and Math only)</a:t>
            </a:r>
            <a:endParaRPr sz="2200"/>
          </a:p>
          <a:p>
            <a:pPr marL="342900" lvl="0" indent="-342900" algn="l" rtl="0">
              <a:spcBef>
                <a:spcPts val="1000"/>
              </a:spcBef>
              <a:spcAft>
                <a:spcPts val="0"/>
              </a:spcAft>
              <a:buSzPts val="1440"/>
              <a:buChar char="►"/>
            </a:pPr>
            <a:r>
              <a:rPr lang="en-US" sz="2200"/>
              <a:t>17 Minimum ACT (composite)</a:t>
            </a:r>
            <a:endParaRPr sz="2200"/>
          </a:p>
          <a:p>
            <a:pPr marL="342900" lvl="0" indent="-342900" algn="l" rtl="0">
              <a:spcBef>
                <a:spcPts val="1000"/>
              </a:spcBef>
              <a:spcAft>
                <a:spcPts val="0"/>
              </a:spcAft>
              <a:buSzPts val="1440"/>
              <a:buChar char="►"/>
            </a:pPr>
            <a:r>
              <a:rPr lang="en-US" sz="2200"/>
              <a:t>2 levels of the same world language</a:t>
            </a:r>
            <a:endParaRPr sz="2200"/>
          </a:p>
          <a:p>
            <a:pPr marL="342900" lvl="0" indent="-342900" algn="l" rtl="0">
              <a:spcBef>
                <a:spcPts val="1000"/>
              </a:spcBef>
              <a:spcAft>
                <a:spcPts val="0"/>
              </a:spcAft>
              <a:buSzPts val="1440"/>
              <a:buChar char="►"/>
            </a:pPr>
            <a:r>
              <a:rPr lang="en-US" sz="2200"/>
              <a:t>Higher Math</a:t>
            </a:r>
            <a:endParaRPr sz="2200"/>
          </a:p>
        </p:txBody>
      </p:sp>
      <p:sp>
        <p:nvSpPr>
          <p:cNvPr id="200" name="Google Shape;200;p8"/>
          <p:cNvSpPr txBox="1">
            <a:spLocks noGrp="1"/>
          </p:cNvSpPr>
          <p:nvPr>
            <p:ph type="body" idx="2"/>
          </p:nvPr>
        </p:nvSpPr>
        <p:spPr>
          <a:xfrm>
            <a:off x="5182437" y="2068122"/>
            <a:ext cx="4184034" cy="388077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440"/>
              <a:buChar char="►"/>
            </a:pPr>
            <a:r>
              <a:rPr lang="en-US" sz="2400"/>
              <a:t>Rigor of courses- keep it up senior year! </a:t>
            </a:r>
            <a:endParaRPr sz="2400"/>
          </a:p>
          <a:p>
            <a:pPr marL="342900" lvl="0" indent="-342900" algn="l" rtl="0">
              <a:spcBef>
                <a:spcPts val="1000"/>
              </a:spcBef>
              <a:spcAft>
                <a:spcPts val="0"/>
              </a:spcAft>
              <a:buSzPts val="1440"/>
              <a:buChar char="►"/>
            </a:pPr>
            <a:r>
              <a:rPr lang="en-US" sz="2400"/>
              <a:t>GPA</a:t>
            </a:r>
            <a:endParaRPr sz="2400"/>
          </a:p>
          <a:p>
            <a:pPr marL="342900" lvl="0" indent="-342900" algn="l" rtl="0">
              <a:spcBef>
                <a:spcPts val="1000"/>
              </a:spcBef>
              <a:spcAft>
                <a:spcPts val="0"/>
              </a:spcAft>
              <a:buSzPts val="1440"/>
              <a:buChar char="►"/>
            </a:pPr>
            <a:r>
              <a:rPr lang="en-US" sz="2400"/>
              <a:t>Rank</a:t>
            </a:r>
            <a:endParaRPr sz="2400"/>
          </a:p>
          <a:p>
            <a:pPr marL="342900" lvl="0" indent="-342900" algn="l" rtl="0">
              <a:spcBef>
                <a:spcPts val="1000"/>
              </a:spcBef>
              <a:spcAft>
                <a:spcPts val="0"/>
              </a:spcAft>
              <a:buSzPts val="1440"/>
              <a:buChar char="►"/>
            </a:pPr>
            <a:r>
              <a:rPr lang="en-US" sz="2400"/>
              <a:t>ACT/SAT</a:t>
            </a:r>
            <a:endParaRPr sz="2400"/>
          </a:p>
          <a:p>
            <a:pPr marL="342900" lvl="0" indent="-342900" algn="l" rtl="0">
              <a:spcBef>
                <a:spcPts val="1000"/>
              </a:spcBef>
              <a:spcAft>
                <a:spcPts val="0"/>
              </a:spcAft>
              <a:buSzPts val="1440"/>
              <a:buChar char="►"/>
            </a:pPr>
            <a:r>
              <a:rPr lang="en-US" sz="2400"/>
              <a:t>Discipline Issues- answer truthfully on applications</a:t>
            </a:r>
            <a:endParaRPr sz="2400"/>
          </a:p>
          <a:p>
            <a:pPr marL="342900" lvl="0" indent="-342900" algn="l" rtl="0">
              <a:spcBef>
                <a:spcPts val="1000"/>
              </a:spcBef>
              <a:spcAft>
                <a:spcPts val="0"/>
              </a:spcAft>
              <a:buSzPts val="1440"/>
              <a:buChar char="►"/>
            </a:pPr>
            <a:r>
              <a:rPr lang="en-US" sz="2400"/>
              <a:t>Personal Essays</a:t>
            </a:r>
            <a:endParaRPr sz="2400"/>
          </a:p>
          <a:p>
            <a:pPr marL="342900" lvl="0" indent="-342900" algn="l" rtl="0">
              <a:spcBef>
                <a:spcPts val="1000"/>
              </a:spcBef>
              <a:spcAft>
                <a:spcPts val="0"/>
              </a:spcAft>
              <a:buSzPts val="1440"/>
              <a:buChar char="►"/>
            </a:pPr>
            <a:r>
              <a:rPr lang="en-US" sz="2400"/>
              <a:t>Extracurriculars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831446" y="272902"/>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00000"/>
              </a:buClr>
              <a:buSzPts val="4800"/>
              <a:buFont typeface="Trebuchet MS"/>
              <a:buNone/>
            </a:pPr>
            <a:r>
              <a:rPr lang="en-US" sz="4800">
                <a:solidFill>
                  <a:srgbClr val="F66400"/>
                </a:solidFill>
              </a:rPr>
              <a:t>Standardized Testing</a:t>
            </a:r>
            <a:endParaRPr>
              <a:solidFill>
                <a:srgbClr val="F66400"/>
              </a:solidFill>
            </a:endParaRPr>
          </a:p>
        </p:txBody>
      </p:sp>
      <p:sp>
        <p:nvSpPr>
          <p:cNvPr id="206" name="Google Shape;206;p9"/>
          <p:cNvSpPr txBox="1">
            <a:spLocks noGrp="1"/>
          </p:cNvSpPr>
          <p:nvPr>
            <p:ph type="body" idx="1"/>
          </p:nvPr>
        </p:nvSpPr>
        <p:spPr>
          <a:xfrm>
            <a:off x="492398" y="1410576"/>
            <a:ext cx="8764617" cy="52779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sz="2400"/>
              <a:t>Cost for the SAT is $60 </a:t>
            </a:r>
          </a:p>
          <a:p>
            <a:pPr marL="342900" lvl="0" indent="-342900" algn="l" rtl="0">
              <a:spcBef>
                <a:spcPts val="0"/>
              </a:spcBef>
              <a:spcAft>
                <a:spcPts val="0"/>
              </a:spcAft>
              <a:buSzPts val="1440"/>
              <a:buChar char="►"/>
            </a:pPr>
            <a:r>
              <a:rPr lang="en-US" sz="2400"/>
              <a:t>Cost of the ACT is $88 with writing and $63 without the writing section</a:t>
            </a:r>
            <a:endParaRPr sz="2400"/>
          </a:p>
          <a:p>
            <a:pPr marL="342900" lvl="0" indent="-342900" algn="l" rtl="0">
              <a:spcBef>
                <a:spcPts val="1000"/>
              </a:spcBef>
              <a:spcAft>
                <a:spcPts val="0"/>
              </a:spcAft>
              <a:buSzPts val="1440"/>
              <a:buChar char="►"/>
            </a:pPr>
            <a:r>
              <a:rPr lang="en-US" sz="2400"/>
              <a:t>Fee Waivers available</a:t>
            </a:r>
            <a:endParaRPr sz="2400"/>
          </a:p>
          <a:p>
            <a:pPr marL="342900" lvl="0" indent="-342900" algn="l" rtl="0">
              <a:spcBef>
                <a:spcPts val="1000"/>
              </a:spcBef>
              <a:spcAft>
                <a:spcPts val="0"/>
              </a:spcAft>
              <a:buSzPts val="1440"/>
              <a:buChar char="►"/>
            </a:pPr>
            <a:r>
              <a:rPr lang="en-US" sz="2400"/>
              <a:t>Accommodations</a:t>
            </a:r>
            <a:endParaRPr sz="2400"/>
          </a:p>
          <a:p>
            <a:pPr marL="342900" lvl="0" indent="-342900" algn="l" rtl="0">
              <a:spcBef>
                <a:spcPts val="1000"/>
              </a:spcBef>
              <a:spcAft>
                <a:spcPts val="0"/>
              </a:spcAft>
              <a:buSzPts val="1440"/>
              <a:buChar char="►"/>
            </a:pPr>
            <a:r>
              <a:rPr lang="en-US" sz="2400"/>
              <a:t>The difference between the tests </a:t>
            </a:r>
            <a:endParaRPr sz="2400"/>
          </a:p>
          <a:p>
            <a:pPr marL="342900" lvl="0" indent="-342900" algn="l" rtl="0">
              <a:spcBef>
                <a:spcPts val="1000"/>
              </a:spcBef>
              <a:spcAft>
                <a:spcPts val="0"/>
              </a:spcAft>
              <a:buSzPts val="1440"/>
              <a:buChar char="►"/>
            </a:pPr>
            <a:r>
              <a:rPr lang="en-US" sz="2400"/>
              <a:t>SAT Subject Tests. Not required for all schools</a:t>
            </a:r>
            <a:endParaRPr sz="2400"/>
          </a:p>
          <a:p>
            <a:pPr marL="342900" lvl="0" indent="-342900" algn="l" rtl="0">
              <a:spcBef>
                <a:spcPts val="1000"/>
              </a:spcBef>
              <a:spcAft>
                <a:spcPts val="0"/>
              </a:spcAft>
              <a:buSzPts val="1440"/>
              <a:buChar char="►"/>
            </a:pPr>
            <a:r>
              <a:rPr lang="en-US" sz="2400"/>
              <a:t>Register via www.sat.org and </a:t>
            </a:r>
            <a:r>
              <a:rPr lang="en-US" sz="2400" u="sng">
                <a:solidFill>
                  <a:schemeClr val="hlink"/>
                </a:solidFill>
                <a:hlinkClick r:id="rId3"/>
              </a:rPr>
              <a:t>www.act.org</a:t>
            </a:r>
            <a:endParaRPr lang="en-US" sz="2400" u="sng">
              <a:solidFill>
                <a:schemeClr val="hlink"/>
              </a:solidFill>
            </a:endParaRPr>
          </a:p>
          <a:p>
            <a:pPr marL="342900" lvl="0" indent="-342900" algn="l" rtl="0">
              <a:spcBef>
                <a:spcPts val="1000"/>
              </a:spcBef>
              <a:spcAft>
                <a:spcPts val="0"/>
              </a:spcAft>
              <a:buSzPts val="1440"/>
              <a:buChar char="►"/>
            </a:pPr>
            <a:r>
              <a:rPr lang="en-US" sz="2400">
                <a:solidFill>
                  <a:schemeClr val="tx1"/>
                </a:solidFill>
                <a:hlinkClick r:id="rId4"/>
              </a:rPr>
              <a:t>SAT Dates and Deadlines</a:t>
            </a:r>
            <a:endParaRPr lang="en-US" sz="2400">
              <a:solidFill>
                <a:schemeClr val="tx1"/>
              </a:solidFill>
            </a:endParaRPr>
          </a:p>
          <a:p>
            <a:pPr marL="342900" lvl="0" indent="-342900" algn="l" rtl="0">
              <a:spcBef>
                <a:spcPts val="1000"/>
              </a:spcBef>
              <a:spcAft>
                <a:spcPts val="0"/>
              </a:spcAft>
              <a:buSzPts val="1440"/>
              <a:buChar char="►"/>
            </a:pPr>
            <a:r>
              <a:rPr lang="en-US" sz="2400">
                <a:solidFill>
                  <a:schemeClr val="tx1"/>
                </a:solidFill>
                <a:hlinkClick r:id="rId5"/>
              </a:rPr>
              <a:t>ACT Dates and Deadlines</a:t>
            </a:r>
            <a:endParaRPr sz="2400">
              <a:solidFill>
                <a:schemeClr val="tx1"/>
              </a:solidFill>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pic>
        <p:nvPicPr>
          <p:cNvPr id="207" name="Google Shape;207;p9"/>
          <p:cNvPicPr preferRelativeResize="0"/>
          <p:nvPr/>
        </p:nvPicPr>
        <p:blipFill rotWithShape="1">
          <a:blip r:embed="rId6">
            <a:alphaModFix/>
          </a:blip>
          <a:srcRect/>
          <a:stretch/>
        </p:blipFill>
        <p:spPr>
          <a:xfrm>
            <a:off x="7541254" y="2912301"/>
            <a:ext cx="3095625" cy="3333750"/>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ECA73E6042AE40B537345312F47706" ma:contentTypeVersion="7" ma:contentTypeDescription="Create a new document." ma:contentTypeScope="" ma:versionID="461084e942f5421ac83274f34780d6cc">
  <xsd:schema xmlns:xsd="http://www.w3.org/2001/XMLSchema" xmlns:xs="http://www.w3.org/2001/XMLSchema" xmlns:p="http://schemas.microsoft.com/office/2006/metadata/properties" xmlns:ns3="004b2aa0-631e-4f1c-9c98-d71bac4a3cc6" xmlns:ns4="2b90b824-244c-4067-b476-3b58f4d5ceb6" targetNamespace="http://schemas.microsoft.com/office/2006/metadata/properties" ma:root="true" ma:fieldsID="fcb6c1d0f953712a6c6d6bfcc2483220" ns3:_="" ns4:_="">
    <xsd:import namespace="004b2aa0-631e-4f1c-9c98-d71bac4a3cc6"/>
    <xsd:import namespace="2b90b824-244c-4067-b476-3b58f4d5ceb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b2aa0-631e-4f1c-9c98-d71bac4a3c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90b824-244c-4067-b476-3b58f4d5ce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2A56A3-CAB6-44CD-8BA8-8BE822249CD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04b2aa0-631e-4f1c-9c98-d71bac4a3cc6"/>
    <ds:schemaRef ds:uri="2b90b824-244c-4067-b476-3b58f4d5ceb6"/>
    <ds:schemaRef ds:uri="http://www.w3.org/XML/1998/namespace"/>
  </ds:schemaRefs>
</ds:datastoreItem>
</file>

<file path=customXml/itemProps2.xml><?xml version="1.0" encoding="utf-8"?>
<ds:datastoreItem xmlns:ds="http://schemas.openxmlformats.org/officeDocument/2006/customXml" ds:itemID="{1FBB2B7A-8DEC-4CBB-9617-2F6E0977E209}">
  <ds:schemaRefs>
    <ds:schemaRef ds:uri="004b2aa0-631e-4f1c-9c98-d71bac4a3cc6"/>
    <ds:schemaRef ds:uri="2b90b824-244c-4067-b476-3b58f4d5ce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B7EEA5-E729-4782-A6A1-B4801AA004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1866</Words>
  <Application>Microsoft Office PowerPoint</Application>
  <PresentationFormat>Widescreen</PresentationFormat>
  <Paragraphs>234</Paragraphs>
  <Slides>34</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vt:lpstr>
      <vt:lpstr>Calibri</vt:lpstr>
      <vt:lpstr>Georgia</vt:lpstr>
      <vt:lpstr>Lucida Sans</vt:lpstr>
      <vt:lpstr>Noto Sans Symbols</vt:lpstr>
      <vt:lpstr>Times New Roman</vt:lpstr>
      <vt:lpstr>Trebuchet MS</vt:lpstr>
      <vt:lpstr>Facet</vt:lpstr>
      <vt:lpstr>Senior  Conferences</vt:lpstr>
      <vt:lpstr>Who is my Counselor? </vt:lpstr>
      <vt:lpstr>Important Names to Know</vt:lpstr>
      <vt:lpstr>How Can I Make an Appointment to See My Counselor?   * Email them for an appointment   *Utilize their Calendly Links  * Fill out an appointment request slip in    Student Services  * If it is an emergency, you do NOT need an appointment</vt:lpstr>
      <vt:lpstr>Graduation Requirements </vt:lpstr>
      <vt:lpstr>Do I Need a World Language to Graduate From High School? </vt:lpstr>
      <vt:lpstr>College Applications</vt:lpstr>
      <vt:lpstr>Who Gets In? </vt:lpstr>
      <vt:lpstr>Standardized Testing</vt:lpstr>
      <vt:lpstr>Students with IEPs and 504 Plans</vt:lpstr>
      <vt:lpstr>Undocumented Students</vt:lpstr>
      <vt:lpstr>Wake Tech and Other Community Colleges</vt:lpstr>
      <vt:lpstr>College Bound Athletes</vt:lpstr>
      <vt:lpstr>Trade Schools and Other Educational Opportunities </vt:lpstr>
      <vt:lpstr>Military</vt:lpstr>
      <vt:lpstr>College Jargon- What Does it Mean? </vt:lpstr>
      <vt:lpstr> Communicating With College Representatives </vt:lpstr>
      <vt:lpstr>NC Residency Determination </vt:lpstr>
      <vt:lpstr>Transcripts</vt:lpstr>
      <vt:lpstr>Financial Aid</vt:lpstr>
      <vt:lpstr>Scholarship Bulletin</vt:lpstr>
      <vt:lpstr>Scholarship Criteria</vt:lpstr>
      <vt:lpstr>Senior Year To Do List </vt:lpstr>
      <vt:lpstr>Stay in Touch! </vt:lpstr>
      <vt:lpstr>Congratulations Class of 2023! </vt:lpstr>
      <vt:lpstr>Career Services</vt:lpstr>
      <vt:lpstr>Let’s get some information…</vt:lpstr>
      <vt:lpstr>PowerPoint Presentation</vt:lpstr>
      <vt:lpstr>Military Careers</vt:lpstr>
      <vt:lpstr>PowerPoint Presentation</vt:lpstr>
      <vt:lpstr>Explore Your Interests</vt:lpstr>
      <vt:lpstr>Apprenticeship Opportunities</vt:lpstr>
      <vt:lpstr>Pre-requisites for NC-Triangle Apprenticeship Program</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Conferences</dc:title>
  <dc:creator>Molly Avery</dc:creator>
  <cp:lastModifiedBy>Jasmine</cp:lastModifiedBy>
  <cp:revision>2</cp:revision>
  <dcterms:created xsi:type="dcterms:W3CDTF">2017-09-18T12:22:04Z</dcterms:created>
  <dcterms:modified xsi:type="dcterms:W3CDTF">2022-10-06T15:05:32Z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0x0101001AECA73E6042AE40B537345312F47706</vt:lpwstr>
  </property>
</Properties>
</file>